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5" r:id="rId17"/>
    <p:sldId id="366" r:id="rId18"/>
    <p:sldId id="367" r:id="rId19"/>
    <p:sldId id="368" r:id="rId20"/>
    <p:sldId id="375" r:id="rId21"/>
    <p:sldId id="376" r:id="rId22"/>
    <p:sldId id="377" r:id="rId23"/>
    <p:sldId id="378" r:id="rId24"/>
    <p:sldId id="388" r:id="rId25"/>
    <p:sldId id="39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808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918" y="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EF12A-CC41-407C-94A0-C7C4EAD70D65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5E78F-8362-4510-96B8-1F6035FA8B2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5937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9716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9938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911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8282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76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477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1017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4024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684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939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2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BA0A1-D2C0-42AA-89AA-129A56864C11}" type="datetimeFigureOut">
              <a:rPr lang="en-ZA" smtClean="0"/>
              <a:t>2017/01/09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4D18A-2552-4831-9147-C05A4B68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69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E4k3kEA3pmo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catholiclane.com/wp-content/uploads/weather-satellite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5143499"/>
            <a:ext cx="9162256" cy="174338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Why useful?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Background 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Satellite products and sensors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23" y="56866"/>
            <a:ext cx="9180512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Surface Ocean: Remote Sensing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10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7249493" y="5539160"/>
            <a:ext cx="1560771" cy="11893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3" name="Rounded Rectangle 52"/>
          <p:cNvSpPr/>
          <p:nvPr/>
        </p:nvSpPr>
        <p:spPr>
          <a:xfrm>
            <a:off x="5082899" y="5522329"/>
            <a:ext cx="1560771" cy="11893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Rounded Rectangle 51"/>
          <p:cNvSpPr/>
          <p:nvPr/>
        </p:nvSpPr>
        <p:spPr>
          <a:xfrm>
            <a:off x="3419871" y="5544167"/>
            <a:ext cx="1560771" cy="11893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ounded Rectangle 49"/>
          <p:cNvSpPr/>
          <p:nvPr/>
        </p:nvSpPr>
        <p:spPr>
          <a:xfrm>
            <a:off x="1785288" y="5522329"/>
            <a:ext cx="1560771" cy="11893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6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2" name="Rectangle 1"/>
          <p:cNvSpPr/>
          <p:nvPr/>
        </p:nvSpPr>
        <p:spPr>
          <a:xfrm>
            <a:off x="1763688" y="1283049"/>
            <a:ext cx="1411807" cy="10801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/>
          <p:cNvSpPr/>
          <p:nvPr/>
        </p:nvSpPr>
        <p:spPr>
          <a:xfrm>
            <a:off x="3419872" y="1283049"/>
            <a:ext cx="1411807" cy="10801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/>
          <p:cNvSpPr/>
          <p:nvPr/>
        </p:nvSpPr>
        <p:spPr>
          <a:xfrm>
            <a:off x="5074507" y="1283049"/>
            <a:ext cx="1411807" cy="10801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/>
          <p:cNvSpPr/>
          <p:nvPr/>
        </p:nvSpPr>
        <p:spPr>
          <a:xfrm>
            <a:off x="7311519" y="1231837"/>
            <a:ext cx="1411807" cy="10801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/>
          <p:cNvSpPr/>
          <p:nvPr/>
        </p:nvSpPr>
        <p:spPr>
          <a:xfrm>
            <a:off x="1779237" y="2580247"/>
            <a:ext cx="1411807" cy="10801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/>
          <p:cNvSpPr/>
          <p:nvPr/>
        </p:nvSpPr>
        <p:spPr>
          <a:xfrm>
            <a:off x="3419871" y="2578575"/>
            <a:ext cx="1411807" cy="10801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/>
          <p:cNvSpPr/>
          <p:nvPr/>
        </p:nvSpPr>
        <p:spPr>
          <a:xfrm>
            <a:off x="5074506" y="2578575"/>
            <a:ext cx="1411807" cy="10801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/>
          <p:cNvSpPr/>
          <p:nvPr/>
        </p:nvSpPr>
        <p:spPr>
          <a:xfrm>
            <a:off x="7311519" y="2558437"/>
            <a:ext cx="1411807" cy="10801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Rounded Rectangle 2"/>
          <p:cNvSpPr/>
          <p:nvPr/>
        </p:nvSpPr>
        <p:spPr>
          <a:xfrm>
            <a:off x="1507521" y="863936"/>
            <a:ext cx="5270762" cy="3064929"/>
          </a:xfrm>
          <a:prstGeom prst="round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1901988" y="1453777"/>
            <a:ext cx="116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Visible waveband sensors</a:t>
            </a:r>
            <a:endParaRPr lang="en-ZA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542623" y="1561499"/>
            <a:ext cx="116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Infra-red sensors</a:t>
            </a:r>
            <a:endParaRPr lang="en-ZA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197257" y="1555551"/>
            <a:ext cx="116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Microwave sensors</a:t>
            </a:r>
            <a:endParaRPr lang="en-ZA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840612" y="2643253"/>
            <a:ext cx="1289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Multi-spectral scanners </a:t>
            </a:r>
          </a:p>
          <a:p>
            <a:pPr algn="ctr"/>
            <a:r>
              <a:rPr lang="en-ZA" sz="1400" dirty="0" smtClean="0"/>
              <a:t>Imaging spectrometers</a:t>
            </a:r>
            <a:endParaRPr lang="en-ZA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2623" y="2780377"/>
            <a:ext cx="116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Infra-red imaging radiometers</a:t>
            </a:r>
            <a:endParaRPr lang="en-ZA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197258" y="2750975"/>
            <a:ext cx="116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Scanning microwave radiometers</a:t>
            </a:r>
            <a:endParaRPr lang="en-ZA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7434270" y="1510287"/>
            <a:ext cx="116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Radar instruments</a:t>
            </a:r>
            <a:endParaRPr lang="en-ZA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311519" y="2729165"/>
            <a:ext cx="1399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err="1" smtClean="0"/>
              <a:t>Scatterometer</a:t>
            </a:r>
            <a:r>
              <a:rPr lang="en-ZA" sz="1400" dirty="0" smtClean="0"/>
              <a:t> </a:t>
            </a:r>
          </a:p>
          <a:p>
            <a:pPr algn="ctr"/>
            <a:r>
              <a:rPr lang="en-ZA" sz="1400" dirty="0" smtClean="0"/>
              <a:t>Imaging radar </a:t>
            </a:r>
          </a:p>
          <a:p>
            <a:pPr algn="ctr"/>
            <a:r>
              <a:rPr lang="en-ZA" sz="1400" dirty="0" smtClean="0"/>
              <a:t>Altimeter</a:t>
            </a:r>
            <a:endParaRPr lang="en-ZA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225675" y="924060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 smtClean="0">
                <a:solidFill>
                  <a:schemeClr val="accent3"/>
                </a:solidFill>
              </a:rPr>
              <a:t>Passive Sensors</a:t>
            </a:r>
            <a:endParaRPr lang="en-ZA" sz="1400" b="1" dirty="0">
              <a:solidFill>
                <a:schemeClr val="accent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2280" y="863937"/>
            <a:ext cx="2000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 smtClean="0">
                <a:solidFill>
                  <a:schemeClr val="accent6"/>
                </a:solidFill>
              </a:rPr>
              <a:t>Active Sensors</a:t>
            </a:r>
            <a:endParaRPr lang="en-ZA" sz="1400" b="1" dirty="0">
              <a:solidFill>
                <a:schemeClr val="accent6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4563" y="1555551"/>
            <a:ext cx="1130263" cy="42144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TextBox 31"/>
          <p:cNvSpPr txBox="1"/>
          <p:nvPr/>
        </p:nvSpPr>
        <p:spPr>
          <a:xfrm>
            <a:off x="106542" y="1618008"/>
            <a:ext cx="116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Sensor class</a:t>
            </a:r>
            <a:endParaRPr lang="en-ZA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44027" y="2879519"/>
            <a:ext cx="116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Sensor type</a:t>
            </a:r>
            <a:endParaRPr lang="en-ZA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7020272" y="863937"/>
            <a:ext cx="2072559" cy="3064929"/>
          </a:xfrm>
          <a:prstGeom prst="roundRect">
            <a:avLst/>
          </a:prstGeom>
          <a:noFill/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Remote Sensing via Satellites</a:t>
            </a:r>
            <a:endParaRPr lang="en-US" sz="2400" b="1" dirty="0"/>
          </a:p>
        </p:txBody>
      </p:sp>
      <p:sp>
        <p:nvSpPr>
          <p:cNvPr id="19" name="Oval 18"/>
          <p:cNvSpPr/>
          <p:nvPr/>
        </p:nvSpPr>
        <p:spPr>
          <a:xfrm>
            <a:off x="7251867" y="4357701"/>
            <a:ext cx="1531109" cy="8640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Oval 36"/>
          <p:cNvSpPr/>
          <p:nvPr/>
        </p:nvSpPr>
        <p:spPr>
          <a:xfrm>
            <a:off x="5014855" y="4357701"/>
            <a:ext cx="1531109" cy="8640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Oval 37"/>
          <p:cNvSpPr/>
          <p:nvPr/>
        </p:nvSpPr>
        <p:spPr>
          <a:xfrm>
            <a:off x="1779237" y="4378300"/>
            <a:ext cx="1531109" cy="86409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Oval 38"/>
          <p:cNvSpPr/>
          <p:nvPr/>
        </p:nvSpPr>
        <p:spPr>
          <a:xfrm>
            <a:off x="3360220" y="4378299"/>
            <a:ext cx="1531109" cy="86409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TextBox 39"/>
          <p:cNvSpPr txBox="1"/>
          <p:nvPr/>
        </p:nvSpPr>
        <p:spPr>
          <a:xfrm>
            <a:off x="1944763" y="4656459"/>
            <a:ext cx="116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Ocean colour</a:t>
            </a:r>
            <a:endParaRPr lang="en-ZA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542622" y="4548736"/>
            <a:ext cx="116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Sea Surface Temperature</a:t>
            </a:r>
            <a:endParaRPr lang="en-ZA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5197257" y="4528139"/>
            <a:ext cx="116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Surface roughness</a:t>
            </a:r>
            <a:endParaRPr lang="en-ZA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7434269" y="4548738"/>
            <a:ext cx="116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Surface height/slope</a:t>
            </a:r>
            <a:endParaRPr lang="en-ZA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785288" y="5649842"/>
            <a:ext cx="1574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Chlorophyll</a:t>
            </a:r>
          </a:p>
          <a:p>
            <a:pPr algn="ctr"/>
            <a:r>
              <a:rPr lang="en-ZA" sz="1400" dirty="0" smtClean="0"/>
              <a:t>Suspended particulates</a:t>
            </a:r>
          </a:p>
          <a:p>
            <a:pPr algn="ctr"/>
            <a:r>
              <a:rPr lang="en-ZA" sz="1400" dirty="0" smtClean="0"/>
              <a:t>Bathymetry</a:t>
            </a:r>
            <a:endParaRPr lang="en-ZA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429045" y="5764499"/>
            <a:ext cx="15424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Mixed-layer temperature</a:t>
            </a:r>
          </a:p>
          <a:p>
            <a:pPr algn="ctr"/>
            <a:r>
              <a:rPr lang="en-ZA" sz="1400" dirty="0" smtClean="0"/>
              <a:t>Skin temperature</a:t>
            </a:r>
            <a:endParaRPr lang="en-ZA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190436" y="5532224"/>
            <a:ext cx="1345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Surface winds</a:t>
            </a:r>
          </a:p>
          <a:p>
            <a:pPr algn="ctr"/>
            <a:r>
              <a:rPr lang="en-ZA" sz="1400" dirty="0" smtClean="0"/>
              <a:t>Wave height</a:t>
            </a:r>
          </a:p>
          <a:p>
            <a:pPr algn="ctr"/>
            <a:r>
              <a:rPr lang="en-ZA" sz="1400" dirty="0" smtClean="0"/>
              <a:t>Wave spectra</a:t>
            </a:r>
          </a:p>
          <a:p>
            <a:pPr algn="ctr"/>
            <a:r>
              <a:rPr lang="en-ZA" sz="1400" dirty="0" smtClean="0"/>
              <a:t>Internal waves</a:t>
            </a:r>
          </a:p>
          <a:p>
            <a:pPr algn="ctr"/>
            <a:r>
              <a:rPr lang="en-ZA" sz="1400" dirty="0" smtClean="0"/>
              <a:t>Surface slicks</a:t>
            </a:r>
            <a:endParaRPr lang="en-ZA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249493" y="5554062"/>
            <a:ext cx="15607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Geostrophic currents</a:t>
            </a:r>
          </a:p>
          <a:p>
            <a:pPr algn="ctr"/>
            <a:r>
              <a:rPr lang="en-ZA" sz="1400" dirty="0" smtClean="0"/>
              <a:t>Ocean geoid</a:t>
            </a:r>
          </a:p>
          <a:p>
            <a:pPr algn="ctr"/>
            <a:r>
              <a:rPr lang="en-ZA" sz="1400" dirty="0" smtClean="0"/>
              <a:t>Sea-floor bathymetry</a:t>
            </a:r>
            <a:endParaRPr lang="en-ZA" sz="1400" dirty="0"/>
          </a:p>
        </p:txBody>
      </p:sp>
      <p:sp>
        <p:nvSpPr>
          <p:cNvPr id="51" name="Rectangle 50"/>
          <p:cNvSpPr/>
          <p:nvPr/>
        </p:nvSpPr>
        <p:spPr>
          <a:xfrm>
            <a:off x="144027" y="2822685"/>
            <a:ext cx="1130263" cy="421446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66" name="Straight Connector 65"/>
          <p:cNvCxnSpPr>
            <a:stCxn id="2" idx="2"/>
          </p:cNvCxnSpPr>
          <p:nvPr/>
        </p:nvCxnSpPr>
        <p:spPr>
          <a:xfrm flipH="1">
            <a:off x="2469591" y="2363169"/>
            <a:ext cx="1" cy="217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056427" y="2363583"/>
            <a:ext cx="1" cy="217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770712" y="2376115"/>
            <a:ext cx="1" cy="217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8001754" y="2326784"/>
            <a:ext cx="1" cy="217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807472" y="3684641"/>
            <a:ext cx="0" cy="6936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01412" y="3684640"/>
            <a:ext cx="0" cy="6936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125774" y="3684639"/>
            <a:ext cx="0" cy="6936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001754" y="3658695"/>
            <a:ext cx="0" cy="6936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37" idx="1"/>
          </p:cNvCxnSpPr>
          <p:nvPr/>
        </p:nvCxnSpPr>
        <p:spPr>
          <a:xfrm>
            <a:off x="2869013" y="3660367"/>
            <a:ext cx="2370068" cy="8238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39" idx="7"/>
          </p:cNvCxnSpPr>
          <p:nvPr/>
        </p:nvCxnSpPr>
        <p:spPr>
          <a:xfrm flipH="1">
            <a:off x="4667103" y="3684639"/>
            <a:ext cx="693827" cy="820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37" idx="7"/>
          </p:cNvCxnSpPr>
          <p:nvPr/>
        </p:nvCxnSpPr>
        <p:spPr>
          <a:xfrm flipH="1">
            <a:off x="6321738" y="3653626"/>
            <a:ext cx="1140011" cy="830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01245" y="4618254"/>
            <a:ext cx="1090164" cy="534351"/>
          </a:xfrm>
          <a:prstGeom prst="ellipse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0" name="TextBox 89"/>
          <p:cNvSpPr txBox="1"/>
          <p:nvPr/>
        </p:nvSpPr>
        <p:spPr>
          <a:xfrm>
            <a:off x="75286" y="4641226"/>
            <a:ext cx="116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Primary measure</a:t>
            </a:r>
            <a:endParaRPr lang="en-ZA" sz="1400" dirty="0"/>
          </a:p>
        </p:txBody>
      </p:sp>
      <p:sp>
        <p:nvSpPr>
          <p:cNvPr id="91" name="Rounded Rectangle 90"/>
          <p:cNvSpPr/>
          <p:nvPr/>
        </p:nvSpPr>
        <p:spPr>
          <a:xfrm>
            <a:off x="106542" y="5671711"/>
            <a:ext cx="1114836" cy="813963"/>
          </a:xfrm>
          <a:prstGeom prst="round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2" name="TextBox 91"/>
          <p:cNvSpPr txBox="1"/>
          <p:nvPr/>
        </p:nvSpPr>
        <p:spPr>
          <a:xfrm>
            <a:off x="122792" y="5817082"/>
            <a:ext cx="113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Derived parameters</a:t>
            </a:r>
            <a:endParaRPr lang="en-ZA" sz="1400" dirty="0"/>
          </a:p>
        </p:txBody>
      </p:sp>
      <p:cxnSp>
        <p:nvCxnSpPr>
          <p:cNvPr id="97" name="Straight Connector 96"/>
          <p:cNvCxnSpPr>
            <a:stCxn id="38" idx="4"/>
          </p:cNvCxnSpPr>
          <p:nvPr/>
        </p:nvCxnSpPr>
        <p:spPr>
          <a:xfrm flipH="1">
            <a:off x="2544791" y="5242396"/>
            <a:ext cx="1" cy="311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4142902" y="5220558"/>
            <a:ext cx="1" cy="311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5807472" y="5210663"/>
            <a:ext cx="1" cy="311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8044954" y="5217097"/>
            <a:ext cx="1" cy="311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3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7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Types of Satellite Orbits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1</a:t>
            </a:r>
            <a:r>
              <a:rPr lang="en-ZA" b="1" dirty="0" smtClean="0">
                <a:solidFill>
                  <a:schemeClr val="accent1"/>
                </a:solidFill>
              </a:rPr>
              <a:t>. Geostationary Satellites</a:t>
            </a:r>
            <a:endParaRPr lang="en-ZA" dirty="0"/>
          </a:p>
        </p:txBody>
      </p:sp>
      <p:pic>
        <p:nvPicPr>
          <p:cNvPr id="11" name="Picture 6" descr="geostationary_orbi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7507" y="4262513"/>
            <a:ext cx="3816424" cy="2385265"/>
          </a:xfr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16957" r="2136" b="13059"/>
          <a:stretch/>
        </p:blipFill>
        <p:spPr>
          <a:xfrm>
            <a:off x="635193" y="4499046"/>
            <a:ext cx="3384174" cy="19411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2203" y="1340768"/>
            <a:ext cx="79302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ZA" dirty="0" smtClean="0"/>
              <a:t>A </a:t>
            </a:r>
            <a:r>
              <a:rPr lang="en-ZA" b="1" dirty="0" smtClean="0"/>
              <a:t>geostationary orbit</a:t>
            </a:r>
            <a:r>
              <a:rPr lang="en-ZA" dirty="0" smtClean="0"/>
              <a:t> is </a:t>
            </a:r>
            <a:r>
              <a:rPr lang="en-ZA" dirty="0"/>
              <a:t>a </a:t>
            </a:r>
            <a:r>
              <a:rPr lang="en-ZA" dirty="0" smtClean="0"/>
              <a:t>circular orbit 35,800 kilometres above </a:t>
            </a:r>
            <a:r>
              <a:rPr lang="en-ZA" dirty="0"/>
              <a:t>the </a:t>
            </a:r>
            <a:r>
              <a:rPr lang="en-ZA" dirty="0" smtClean="0"/>
              <a:t>Earth's equator </a:t>
            </a:r>
            <a:r>
              <a:rPr lang="en-ZA" dirty="0"/>
              <a:t>f</a:t>
            </a:r>
            <a:r>
              <a:rPr lang="en-ZA" dirty="0" smtClean="0"/>
              <a:t>ollowing </a:t>
            </a:r>
            <a:r>
              <a:rPr lang="en-ZA" dirty="0"/>
              <a:t>the direction of the Earth's </a:t>
            </a:r>
            <a:r>
              <a:rPr lang="en-ZA" dirty="0" smtClean="0"/>
              <a:t>rotation </a:t>
            </a:r>
          </a:p>
          <a:p>
            <a:pPr algn="just"/>
            <a:r>
              <a:rPr lang="en-ZA" dirty="0" smtClean="0"/>
              <a:t>(the satellite’s period equal the Earth’s rotation period)</a:t>
            </a:r>
          </a:p>
          <a:p>
            <a:pPr algn="just"/>
            <a:endParaRPr lang="en-ZA" dirty="0" smtClean="0"/>
          </a:p>
          <a:p>
            <a:pPr algn="just"/>
            <a:r>
              <a:rPr lang="en-ZA" dirty="0" smtClean="0"/>
              <a:t>This means that they </a:t>
            </a:r>
            <a:r>
              <a:rPr lang="en-ZA" dirty="0"/>
              <a:t>observe the Earth from the exact same </a:t>
            </a:r>
            <a:r>
              <a:rPr lang="en-ZA" dirty="0" smtClean="0"/>
              <a:t>place (</a:t>
            </a:r>
            <a:r>
              <a:rPr lang="en-ZA" dirty="0" err="1" smtClean="0"/>
              <a:t>Lagrangian</a:t>
            </a:r>
            <a:r>
              <a:rPr lang="en-ZA" dirty="0" smtClean="0"/>
              <a:t> tool) </a:t>
            </a:r>
            <a:r>
              <a:rPr lang="en-ZA" dirty="0"/>
              <a:t>all the time. This allows the </a:t>
            </a:r>
            <a:r>
              <a:rPr lang="en-ZA" dirty="0" smtClean="0"/>
              <a:t>geostationary </a:t>
            </a:r>
            <a:r>
              <a:rPr lang="en-ZA" dirty="0"/>
              <a:t>satellites to continuously monitor a </a:t>
            </a:r>
            <a:r>
              <a:rPr lang="en-Z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position </a:t>
            </a:r>
            <a:r>
              <a:rPr lang="en-ZA" dirty="0"/>
              <a:t>on the earth's surface. </a:t>
            </a:r>
          </a:p>
          <a:p>
            <a:pPr algn="just"/>
            <a:endParaRPr lang="en-ZA" dirty="0" smtClean="0"/>
          </a:p>
          <a:p>
            <a:pPr algn="just"/>
            <a:r>
              <a:rPr lang="en-ZA" dirty="0" smtClean="0"/>
              <a:t>Geostationary satellites provide </a:t>
            </a:r>
            <a:r>
              <a:rPr lang="en-ZA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half-hourly</a:t>
            </a:r>
            <a:r>
              <a:rPr lang="en-ZA" dirty="0" smtClean="0"/>
              <a:t> observations of the Earth and its environment.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530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8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Types of Satellite </a:t>
            </a:r>
            <a:r>
              <a:rPr lang="en-US" sz="2400" b="1" dirty="0" smtClean="0"/>
              <a:t>Orbits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>
                <a:solidFill>
                  <a:schemeClr val="accent1"/>
                </a:solidFill>
              </a:rPr>
              <a:t>1. Geostationary Satellites</a:t>
            </a:r>
            <a:endParaRPr lang="en-ZA" dirty="0"/>
          </a:p>
        </p:txBody>
      </p:sp>
      <p:sp>
        <p:nvSpPr>
          <p:cNvPr id="3" name="Rectangle 2"/>
          <p:cNvSpPr/>
          <p:nvPr/>
        </p:nvSpPr>
        <p:spPr>
          <a:xfrm>
            <a:off x="602203" y="1340768"/>
            <a:ext cx="8130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ZA" u="sng" dirty="0" smtClean="0"/>
              <a:t>Example of geostationary satellites:</a:t>
            </a:r>
            <a:endParaRPr lang="en-ZA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95" y="1416839"/>
            <a:ext cx="3082205" cy="23116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3009" y="3728493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i="1" dirty="0" err="1" smtClean="0"/>
              <a:t>Meteosat</a:t>
            </a:r>
            <a:r>
              <a:rPr lang="en-ZA" sz="1200" i="1" dirty="0" smtClean="0"/>
              <a:t> Second Generation (MSG)</a:t>
            </a:r>
            <a:endParaRPr lang="en-ZA" sz="1200" i="1" dirty="0"/>
          </a:p>
        </p:txBody>
      </p:sp>
      <p:sp>
        <p:nvSpPr>
          <p:cNvPr id="10" name="Rectangle 9"/>
          <p:cNvSpPr/>
          <p:nvPr/>
        </p:nvSpPr>
        <p:spPr>
          <a:xfrm>
            <a:off x="323528" y="1711143"/>
            <a:ext cx="48506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ZA" dirty="0" smtClean="0"/>
              <a:t>The </a:t>
            </a:r>
            <a:r>
              <a:rPr lang="en-ZA" b="1" dirty="0" err="1"/>
              <a:t>Meteosat</a:t>
            </a:r>
            <a:r>
              <a:rPr lang="en-ZA" b="1" dirty="0"/>
              <a:t> satellites</a:t>
            </a:r>
            <a:r>
              <a:rPr lang="en-ZA" dirty="0"/>
              <a:t> — Meteosat-7, -8, -9 and -10 — operate over </a:t>
            </a:r>
            <a:r>
              <a:rPr lang="en-ZA" b="1" dirty="0"/>
              <a:t>Europe</a:t>
            </a:r>
            <a:r>
              <a:rPr lang="en-ZA" dirty="0"/>
              <a:t> and </a:t>
            </a:r>
            <a:r>
              <a:rPr lang="en-ZA" b="1" dirty="0"/>
              <a:t>Africa</a:t>
            </a:r>
            <a:r>
              <a:rPr lang="en-ZA" dirty="0"/>
              <a:t>. Meteosat-10 (launched </a:t>
            </a:r>
            <a:r>
              <a:rPr lang="en-ZA" dirty="0" smtClean="0"/>
              <a:t>on </a:t>
            </a:r>
            <a:r>
              <a:rPr lang="en-ZA" dirty="0"/>
              <a:t>2012) is the prime operational geostationary </a:t>
            </a:r>
            <a:r>
              <a:rPr lang="en-ZA" dirty="0" smtClean="0"/>
              <a:t>satellite and </a:t>
            </a:r>
            <a:r>
              <a:rPr lang="en-Z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providing full disc imagery every 15 minutes</a:t>
            </a:r>
            <a:r>
              <a:rPr lang="en-ZA" dirty="0" smtClean="0"/>
              <a:t>.</a:t>
            </a:r>
          </a:p>
          <a:p>
            <a:pPr algn="just"/>
            <a:endParaRPr lang="en-ZA" dirty="0"/>
          </a:p>
          <a:p>
            <a:pPr algn="just"/>
            <a:r>
              <a:rPr lang="en-ZA" dirty="0" smtClean="0"/>
              <a:t> </a:t>
            </a:r>
            <a:r>
              <a:rPr lang="en-ZA" b="1" dirty="0"/>
              <a:t>Meteosat-9</a:t>
            </a:r>
            <a:r>
              <a:rPr lang="en-ZA" dirty="0"/>
              <a:t> (launched on 2005) provides the Rapid Scanning Service, delivering more frequent </a:t>
            </a:r>
            <a:r>
              <a:rPr lang="en-Z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images every five minutes</a:t>
            </a:r>
            <a:r>
              <a:rPr lang="en-ZA" dirty="0"/>
              <a:t> over parts of Europe, Africa and adjacent seas.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3" t="53830" r="17512" b="20997"/>
          <a:stretch/>
        </p:blipFill>
        <p:spPr bwMode="auto">
          <a:xfrm>
            <a:off x="780525" y="4473116"/>
            <a:ext cx="7582949" cy="21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762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8" t="13066" r="25553" b="13433"/>
          <a:stretch/>
        </p:blipFill>
        <p:spPr>
          <a:xfrm>
            <a:off x="6196040" y="3915335"/>
            <a:ext cx="2792559" cy="276834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9.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Types of Satellite </a:t>
            </a:r>
            <a:r>
              <a:rPr lang="en-US" sz="2400" b="1" dirty="0" smtClean="0"/>
              <a:t>Orbits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579781" y="1340768"/>
            <a:ext cx="83330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ZA" dirty="0"/>
              <a:t>P</a:t>
            </a:r>
            <a:r>
              <a:rPr lang="en-ZA" dirty="0" smtClean="0"/>
              <a:t>olar orbit satellite pass </a:t>
            </a:r>
            <a:r>
              <a:rPr lang="en-ZA" dirty="0"/>
              <a:t>above or nearly above </a:t>
            </a:r>
            <a:r>
              <a:rPr lang="en-Z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poles </a:t>
            </a:r>
            <a:r>
              <a:rPr lang="en-ZA" dirty="0" smtClean="0"/>
              <a:t>on </a:t>
            </a:r>
            <a:r>
              <a:rPr lang="en-ZA" dirty="0"/>
              <a:t>each </a:t>
            </a:r>
            <a:r>
              <a:rPr lang="en-ZA" dirty="0" smtClean="0"/>
              <a:t>revolution. Such satellite will pass over the equator at different longitude on each of its orbits.</a:t>
            </a:r>
            <a:r>
              <a:rPr lang="en-ZA" b="1" dirty="0">
                <a:latin typeface="Arial" pitchFamily="34" charset="0"/>
              </a:rPr>
              <a:t> </a:t>
            </a:r>
            <a:r>
              <a:rPr lang="en-ZA" dirty="0" smtClean="0"/>
              <a:t>It </a:t>
            </a:r>
            <a:r>
              <a:rPr lang="en-ZA" dirty="0"/>
              <a:t>orbits about 850 km above the Earth's surface</a:t>
            </a:r>
            <a:r>
              <a:rPr lang="en-ZA" dirty="0" smtClean="0"/>
              <a:t>. </a:t>
            </a:r>
          </a:p>
          <a:p>
            <a:pPr algn="just"/>
            <a:endParaRPr lang="en-ZA" dirty="0"/>
          </a:p>
          <a:p>
            <a:pPr algn="just"/>
            <a:r>
              <a:rPr lang="en-ZA" dirty="0" smtClean="0"/>
              <a:t>The orbital period is about </a:t>
            </a:r>
            <a:r>
              <a:rPr lang="en-ZA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98 to 102 minutes</a:t>
            </a:r>
            <a:r>
              <a:rPr lang="en-ZA" dirty="0" smtClean="0"/>
              <a:t>. </a:t>
            </a:r>
          </a:p>
          <a:p>
            <a:pPr algn="just"/>
            <a:endParaRPr lang="en-ZA" dirty="0" smtClean="0"/>
          </a:p>
          <a:p>
            <a:pPr algn="just"/>
            <a:r>
              <a:rPr lang="en-ZA" dirty="0" smtClean="0"/>
              <a:t>These satellites have meteorological and geophysical importance because of their high-resolution global coverage.</a:t>
            </a:r>
          </a:p>
          <a:p>
            <a:pPr algn="just"/>
            <a:r>
              <a:rPr lang="en-ZA" b="1" dirty="0">
                <a:latin typeface="Arial" pitchFamily="34" charset="0"/>
              </a:rPr>
              <a:t/>
            </a:r>
            <a:br>
              <a:rPr lang="en-ZA" b="1" dirty="0">
                <a:latin typeface="Arial" pitchFamily="34" charset="0"/>
              </a:rPr>
            </a:br>
            <a:endParaRPr lang="en-ZA" dirty="0"/>
          </a:p>
        </p:txBody>
      </p:sp>
      <p:pic>
        <p:nvPicPr>
          <p:cNvPr id="15" name="Picture 10" descr="polar_cover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3854381"/>
            <a:ext cx="2920748" cy="2806279"/>
          </a:xfrm>
          <a:noFill/>
        </p:spPr>
      </p:pic>
      <p:sp>
        <p:nvSpPr>
          <p:cNvPr id="12" name="Rectangle 11"/>
          <p:cNvSpPr/>
          <p:nvPr/>
        </p:nvSpPr>
        <p:spPr>
          <a:xfrm>
            <a:off x="3142658" y="4576233"/>
            <a:ext cx="290283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1400" dirty="0" smtClean="0"/>
              <a:t>Here is a YouTube video that explains both the geostationary and polar orbit satellites:</a:t>
            </a:r>
          </a:p>
          <a:p>
            <a:pPr algn="ctr"/>
            <a:r>
              <a:rPr lang="en-ZA" sz="1400" dirty="0" smtClean="0">
                <a:hlinkClick r:id="rId5"/>
              </a:rPr>
              <a:t>http</a:t>
            </a:r>
            <a:r>
              <a:rPr lang="en-ZA" sz="1400" dirty="0">
                <a:hlinkClick r:id="rId5"/>
              </a:rPr>
              <a:t>://</a:t>
            </a:r>
            <a:r>
              <a:rPr lang="en-ZA" sz="1400" dirty="0" smtClean="0">
                <a:hlinkClick r:id="rId5"/>
              </a:rPr>
              <a:t>www.youtube.com/watch?v=E4k3kEA3pmo</a:t>
            </a:r>
            <a:endParaRPr lang="en-ZA" sz="1400" dirty="0" smtClean="0"/>
          </a:p>
          <a:p>
            <a:endParaRPr lang="en-ZA" dirty="0"/>
          </a:p>
        </p:txBody>
      </p:sp>
      <p:sp>
        <p:nvSpPr>
          <p:cNvPr id="13" name="TextBox 12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>
                <a:solidFill>
                  <a:schemeClr val="accent1"/>
                </a:solidFill>
              </a:rPr>
              <a:t>2. Polar Orbit Satellites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62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10.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>
                <a:solidFill>
                  <a:schemeClr val="accent1"/>
                </a:solidFill>
              </a:rPr>
              <a:t>1. Sea Surface Temperature</a:t>
            </a:r>
            <a:endParaRPr lang="en-ZA" dirty="0"/>
          </a:p>
        </p:txBody>
      </p:sp>
      <p:sp>
        <p:nvSpPr>
          <p:cNvPr id="12" name="Rectangle 11"/>
          <p:cNvSpPr>
            <a:spLocks noGrp="1" noChangeArrowheads="1"/>
          </p:cNvSpPr>
          <p:nvPr/>
        </p:nvSpPr>
        <p:spPr bwMode="auto">
          <a:xfrm>
            <a:off x="469711" y="1700808"/>
            <a:ext cx="844310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sz="1800" dirty="0"/>
              <a:t>Satellites carry instruments that detect electromagnetic </a:t>
            </a:r>
            <a:r>
              <a:rPr lang="en-US" sz="1800" dirty="0" smtClean="0"/>
              <a:t>radiation. These instruments </a:t>
            </a:r>
            <a:r>
              <a:rPr lang="en-US" sz="1800" dirty="0"/>
              <a:t>are designed to measure the </a:t>
            </a:r>
            <a:r>
              <a:rPr lang="en-US" sz="1800" b="1" dirty="0"/>
              <a:t>infrared part</a:t>
            </a:r>
            <a:r>
              <a:rPr lang="en-US" sz="1800" dirty="0"/>
              <a:t> of the electromagnetic spectrum (thermal radiation emitted by the sea surface</a:t>
            </a:r>
            <a:r>
              <a:rPr lang="en-US" sz="1800" dirty="0" smtClean="0"/>
              <a:t>). </a:t>
            </a:r>
          </a:p>
          <a:p>
            <a:pPr marL="0" indent="0" algn="just">
              <a:buNone/>
            </a:pPr>
            <a:r>
              <a:rPr lang="en-US" sz="1800" dirty="0"/>
              <a:t>A</a:t>
            </a:r>
            <a:r>
              <a:rPr lang="en-US" sz="1800" dirty="0" smtClean="0"/>
              <a:t>ll </a:t>
            </a:r>
            <a:r>
              <a:rPr lang="en-US" sz="1800" dirty="0"/>
              <a:t>terrestrial </a:t>
            </a:r>
            <a:r>
              <a:rPr lang="en-US" sz="1800" dirty="0" smtClean="0"/>
              <a:t>objects (blackbody) </a:t>
            </a:r>
            <a:r>
              <a:rPr lang="en-US" sz="1800" dirty="0"/>
              <a:t>emit </a:t>
            </a:r>
            <a:r>
              <a:rPr lang="en-US" sz="1800" b="1" dirty="0"/>
              <a:t>thermal </a:t>
            </a:r>
            <a:r>
              <a:rPr lang="en-US" sz="1800" b="1" dirty="0" smtClean="0"/>
              <a:t>radiation</a:t>
            </a:r>
            <a:r>
              <a:rPr lang="en-US" sz="1800" dirty="0" smtClean="0"/>
              <a:t>, depending on its own temperature: higher temperature objects </a:t>
            </a:r>
            <a:r>
              <a:rPr lang="en-US" sz="1800" dirty="0"/>
              <a:t>produce shorter wavelengths of radiation</a:t>
            </a:r>
            <a:r>
              <a:rPr lang="en-US" sz="1800" dirty="0" smtClean="0"/>
              <a:t>. </a:t>
            </a:r>
            <a:endParaRPr lang="en-US" sz="1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4278" y="1206044"/>
            <a:ext cx="460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How to measure SST with satellites?</a:t>
            </a:r>
            <a:endParaRPr lang="en-ZA" b="1" dirty="0"/>
          </a:p>
        </p:txBody>
      </p:sp>
      <p:pic>
        <p:nvPicPr>
          <p:cNvPr id="24" name="Picture 2" descr="senso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92"/>
          <a:stretch/>
        </p:blipFill>
        <p:spPr bwMode="auto">
          <a:xfrm>
            <a:off x="735842" y="3789040"/>
            <a:ext cx="7672315" cy="230425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/>
          <p:cNvSpPr/>
          <p:nvPr/>
        </p:nvSpPr>
        <p:spPr>
          <a:xfrm>
            <a:off x="4757656" y="3499351"/>
            <a:ext cx="1584176" cy="122413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12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11.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>
                <a:solidFill>
                  <a:schemeClr val="accent1"/>
                </a:solidFill>
              </a:rPr>
              <a:t>1. Sea Surface Temperature</a:t>
            </a:r>
            <a:endParaRPr lang="en-ZA" dirty="0"/>
          </a:p>
        </p:txBody>
      </p:sp>
      <p:pic>
        <p:nvPicPr>
          <p:cNvPr id="14" name="Picture 13" descr="electro-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9" y="1675827"/>
            <a:ext cx="4932339" cy="14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GOES_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13" y="1699221"/>
            <a:ext cx="3177547" cy="226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4278" y="1206044"/>
            <a:ext cx="460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How to measure SST with satellites?</a:t>
            </a:r>
            <a:endParaRPr lang="en-ZA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13220" y="3797035"/>
            <a:ext cx="185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/>
              <a:t>Image deduced from infrared radiation.</a:t>
            </a:r>
            <a:endParaRPr lang="en-ZA" sz="1400" dirty="0"/>
          </a:p>
        </p:txBody>
      </p:sp>
      <p:sp>
        <p:nvSpPr>
          <p:cNvPr id="20" name="Bent Arrow 19"/>
          <p:cNvSpPr/>
          <p:nvPr/>
        </p:nvSpPr>
        <p:spPr>
          <a:xfrm flipV="1">
            <a:off x="3196583" y="3224445"/>
            <a:ext cx="2160240" cy="572590"/>
          </a:xfrm>
          <a:prstGeom prst="bentArrow">
            <a:avLst>
              <a:gd name="adj1" fmla="val 11692"/>
              <a:gd name="adj2" fmla="val 25000"/>
              <a:gd name="adj3" fmla="val 25000"/>
              <a:gd name="adj4" fmla="val 8084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3738" y="4797152"/>
            <a:ext cx="46423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ZA" dirty="0" smtClean="0"/>
              <a:t>The </a:t>
            </a:r>
            <a:r>
              <a:rPr lang="en-ZA" dirty="0"/>
              <a:t>satellite-measured SST provides both a </a:t>
            </a:r>
            <a:r>
              <a:rPr lang="en-ZA" b="1" dirty="0" smtClean="0"/>
              <a:t>synoptic view </a:t>
            </a:r>
            <a:r>
              <a:rPr lang="en-ZA" dirty="0" smtClean="0"/>
              <a:t>of </a:t>
            </a:r>
            <a:r>
              <a:rPr lang="en-ZA" dirty="0"/>
              <a:t>the ocean and </a:t>
            </a:r>
            <a:r>
              <a:rPr lang="en-ZA" b="1" dirty="0"/>
              <a:t>a high frequency</a:t>
            </a:r>
            <a:r>
              <a:rPr lang="en-ZA" dirty="0"/>
              <a:t> of repeat views</a:t>
            </a:r>
            <a:r>
              <a:rPr lang="en-ZA" dirty="0" smtClean="0"/>
              <a:t>, </a:t>
            </a:r>
            <a:r>
              <a:rPr lang="en-ZA" dirty="0"/>
              <a:t>allowing the examination of basin-wide </a:t>
            </a:r>
            <a:r>
              <a:rPr lang="en-ZA" dirty="0" smtClean="0"/>
              <a:t>upper ocean dynamics </a:t>
            </a:r>
            <a:r>
              <a:rPr lang="en-ZA" b="1" dirty="0"/>
              <a:t>not possible with ships or buoys</a:t>
            </a:r>
            <a:r>
              <a:rPr lang="en-ZA" dirty="0"/>
              <a:t>. </a:t>
            </a:r>
            <a:endParaRPr lang="en-ZA" dirty="0" smtClean="0"/>
          </a:p>
        </p:txBody>
      </p:sp>
      <p:pic>
        <p:nvPicPr>
          <p:cNvPr id="23" name="Picture 5" descr="modis_sst_2001_05_land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1385" y="4554465"/>
            <a:ext cx="2953631" cy="1991650"/>
          </a:xfrm>
        </p:spPr>
      </p:pic>
    </p:spTree>
    <p:extLst>
      <p:ext uri="{BB962C8B-B14F-4D97-AF65-F5344CB8AC3E}">
        <p14:creationId xmlns:p14="http://schemas.microsoft.com/office/powerpoint/2010/main" val="36134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17.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2</a:t>
            </a:r>
            <a:r>
              <a:rPr lang="en-ZA" b="1" dirty="0" smtClean="0">
                <a:solidFill>
                  <a:schemeClr val="accent1"/>
                </a:solidFill>
              </a:rPr>
              <a:t>. Sea Surface Height</a:t>
            </a:r>
            <a:endParaRPr lang="en-ZA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3731" y="4107719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804" y="392305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Vocabulary check-up:</a:t>
            </a:r>
            <a:endParaRPr lang="en-ZA" b="1" dirty="0"/>
          </a:p>
        </p:txBody>
      </p:sp>
      <p:pic>
        <p:nvPicPr>
          <p:cNvPr id="11" name="Picture 3" descr="geoid1_lg"/>
          <p:cNvPicPr>
            <a:picLocks noChangeAspect="1" noChangeArrowheads="1"/>
          </p:cNvPicPr>
          <p:nvPr/>
        </p:nvPicPr>
        <p:blipFill>
          <a:blip r:embed="rId2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46607"/>
            <a:ext cx="4464496" cy="316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08804" y="4437112"/>
            <a:ext cx="7776292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1800" b="0" dirty="0">
                <a:solidFill>
                  <a:schemeClr val="tx2"/>
                </a:solidFill>
                <a:latin typeface="+mn-lt"/>
              </a:rPr>
              <a:t>Geoid: 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The equipotential surface of the Earth's gravity field which best fits to the  global mean sea level (MSL) and </a:t>
            </a:r>
            <a:r>
              <a:rPr lang="en-ZA" sz="1800" b="0" dirty="0">
                <a:solidFill>
                  <a:schemeClr val="tx1"/>
                </a:solidFill>
                <a:latin typeface="+mn-lt"/>
              </a:rPr>
              <a:t>is the zero surface as defined by the Earth's gravity. </a:t>
            </a:r>
          </a:p>
          <a:p>
            <a:pPr algn="just" eaLnBrk="1" hangingPunct="1"/>
            <a:endParaRPr lang="en-US" sz="1800" b="0" dirty="0">
              <a:solidFill>
                <a:schemeClr val="tx1"/>
              </a:solidFill>
              <a:latin typeface="+mn-lt"/>
            </a:endParaRPr>
          </a:p>
          <a:p>
            <a:pPr algn="just" eaLnBrk="1" hangingPunct="1"/>
            <a:r>
              <a:rPr lang="en-US" sz="1800" b="0" dirty="0" smtClean="0">
                <a:solidFill>
                  <a:schemeClr val="tx2"/>
                </a:solidFill>
                <a:latin typeface="+mn-lt"/>
              </a:rPr>
              <a:t>Ellipsoid</a:t>
            </a:r>
            <a:r>
              <a:rPr lang="en-US" sz="18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ZA" sz="1800" b="0" dirty="0" smtClean="0">
                <a:solidFill>
                  <a:schemeClr val="tx1"/>
                </a:solidFill>
                <a:latin typeface="+mn-lt"/>
              </a:rPr>
              <a:t>has </a:t>
            </a:r>
            <a:r>
              <a:rPr lang="en-ZA" sz="1800" b="0" dirty="0">
                <a:solidFill>
                  <a:schemeClr val="tx1"/>
                </a:solidFill>
                <a:latin typeface="+mn-lt"/>
              </a:rPr>
              <a:t>the nature or shape of an ellipsoid represent the geometric model of the Earth</a:t>
            </a:r>
            <a:r>
              <a:rPr lang="en-ZA" sz="1800" b="0" dirty="0" smtClean="0">
                <a:solidFill>
                  <a:schemeClr val="tx1"/>
                </a:solidFill>
                <a:latin typeface="+mn-lt"/>
              </a:rPr>
              <a:t>.</a:t>
            </a:r>
            <a:r>
              <a:rPr lang="en-ZA" sz="16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ZA" sz="1800" b="0" dirty="0">
                <a:solidFill>
                  <a:schemeClr val="tx1"/>
                </a:solidFill>
                <a:latin typeface="+mn-lt"/>
              </a:rPr>
              <a:t>This reference ellipsoid is a raw approximation of Earth's surface, a sphere flattened at the poles. The satellite altitude above the </a:t>
            </a:r>
            <a:r>
              <a:rPr lang="en-ZA" sz="1800" b="0" dirty="0" smtClean="0">
                <a:solidFill>
                  <a:schemeClr val="tx1"/>
                </a:solidFill>
                <a:latin typeface="+mn-lt"/>
              </a:rPr>
              <a:t>reference </a:t>
            </a:r>
            <a:r>
              <a:rPr lang="en-ZA" sz="1800" b="0" dirty="0">
                <a:solidFill>
                  <a:schemeClr val="tx1"/>
                </a:solidFill>
                <a:latin typeface="+mn-lt"/>
              </a:rPr>
              <a:t>ellipsoid, distance S, is available to within 3 cm. </a:t>
            </a:r>
            <a:endParaRPr lang="en-ZA" sz="1800" b="0" dirty="0" smtClean="0">
              <a:solidFill>
                <a:schemeClr val="tx1"/>
              </a:solidFill>
              <a:latin typeface="+mn-lt"/>
            </a:endParaRPr>
          </a:p>
          <a:p>
            <a:pPr algn="just" eaLnBrk="1" hangingPunct="1"/>
            <a:r>
              <a:rPr lang="en-ZA" sz="18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ZA" sz="1600" b="0" dirty="0">
                <a:solidFill>
                  <a:schemeClr val="tx1"/>
                </a:solidFill>
                <a:latin typeface="Verdana" pitchFamily="34" charset="0"/>
              </a:rPr>
              <a:t/>
            </a:r>
            <a:br>
              <a:rPr lang="en-ZA" sz="1600" b="0" dirty="0">
                <a:solidFill>
                  <a:schemeClr val="tx1"/>
                </a:solidFill>
                <a:latin typeface="Verdana" pitchFamily="34" charset="0"/>
              </a:rPr>
            </a:br>
            <a:endParaRPr lang="en-US" sz="1600" b="0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2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18.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2</a:t>
            </a:r>
            <a:r>
              <a:rPr lang="en-ZA" b="1" dirty="0" smtClean="0">
                <a:solidFill>
                  <a:schemeClr val="accent1"/>
                </a:solidFill>
              </a:rPr>
              <a:t>. Sea Surface Height</a:t>
            </a:r>
            <a:endParaRPr lang="en-ZA" dirty="0"/>
          </a:p>
        </p:txBody>
      </p:sp>
      <p:pic>
        <p:nvPicPr>
          <p:cNvPr id="7" name="Picture 2" descr="FG04_00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9"/>
          <a:stretch/>
        </p:blipFill>
        <p:spPr bwMode="auto">
          <a:xfrm>
            <a:off x="5058867" y="1575376"/>
            <a:ext cx="3853944" cy="419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278" y="1206044"/>
            <a:ext cx="43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Basic principles of satellite altimetry</a:t>
            </a:r>
            <a:endParaRPr lang="en-ZA" b="1" dirty="0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30598" y="1700808"/>
            <a:ext cx="4601441" cy="366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42900" indent="-342900" algn="just" eaLnBrk="1" hangingPunct="1">
              <a:buAutoNum type="arabicPeriod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  <a:cs typeface="Arial" charset="0"/>
              </a:rPr>
              <a:t>Radar </a:t>
            </a:r>
            <a:r>
              <a:rPr lang="en-US" sz="1600" b="0" dirty="0">
                <a:solidFill>
                  <a:schemeClr val="tx1"/>
                </a:solidFill>
                <a:latin typeface="+mn-lt"/>
                <a:cs typeface="Arial" charset="0"/>
              </a:rPr>
              <a:t>altimeters on board the satellite permanently transmit signals at high frequency (&gt;1700 pulses per second) to </a:t>
            </a:r>
            <a:r>
              <a:rPr lang="en-US" sz="1600" b="0" dirty="0" smtClean="0">
                <a:solidFill>
                  <a:schemeClr val="tx1"/>
                </a:solidFill>
                <a:latin typeface="+mn-lt"/>
                <a:cs typeface="Arial" charset="0"/>
              </a:rPr>
              <a:t>Earth</a:t>
            </a:r>
            <a:endParaRPr lang="en-US" sz="1600" b="0" dirty="0">
              <a:solidFill>
                <a:schemeClr val="tx1"/>
              </a:solidFill>
              <a:latin typeface="+mn-lt"/>
              <a:cs typeface="Arial" charset="0"/>
            </a:endParaRPr>
          </a:p>
          <a:p>
            <a:pPr marL="0" indent="0" algn="just" eaLnBrk="1" hangingPunct="1"/>
            <a:endParaRPr lang="en-US" sz="1600" b="0" dirty="0">
              <a:solidFill>
                <a:schemeClr val="tx1"/>
              </a:solidFill>
              <a:latin typeface="+mn-lt"/>
              <a:cs typeface="Arial" charset="0"/>
            </a:endParaRPr>
          </a:p>
          <a:p>
            <a:pPr marL="342900" indent="-342900" algn="just" eaLnBrk="1" hangingPunct="1">
              <a:buAutoNum type="arabicPeriod" startAt="2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  <a:cs typeface="Arial" charset="0"/>
              </a:rPr>
              <a:t>Receiving </a:t>
            </a:r>
            <a:r>
              <a:rPr lang="en-US" sz="1600" b="0" dirty="0">
                <a:solidFill>
                  <a:schemeClr val="tx1"/>
                </a:solidFill>
                <a:latin typeface="+mn-lt"/>
                <a:cs typeface="Arial" charset="0"/>
              </a:rPr>
              <a:t>the echo signal from the sea surface, the sensor 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measures not only the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amplitude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 but also the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phase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 of the reflected signal and the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travel time 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of the </a:t>
            </a: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pulse (round-trip time between the satellite and the sea surface).</a:t>
            </a:r>
            <a:r>
              <a:rPr lang="en-US" sz="1600" b="0" dirty="0">
                <a:solidFill>
                  <a:schemeClr val="tx1"/>
                </a:solidFill>
              </a:rPr>
              <a:t> </a:t>
            </a:r>
            <a:endParaRPr lang="en-US" sz="1600" b="0" dirty="0" smtClean="0">
              <a:solidFill>
                <a:schemeClr val="tx1"/>
              </a:solidFill>
            </a:endParaRPr>
          </a:p>
          <a:p>
            <a:pPr marL="342900" indent="-342900" algn="just" eaLnBrk="1" hangingPunct="1">
              <a:buAutoNum type="arabicPeriod" startAt="2"/>
            </a:pPr>
            <a:endParaRPr lang="en-US" sz="1600" b="0" dirty="0">
              <a:solidFill>
                <a:schemeClr val="tx1"/>
              </a:solidFill>
              <a:latin typeface="+mn-lt"/>
            </a:endParaRPr>
          </a:p>
          <a:p>
            <a:pPr marL="0" indent="0" algn="just" eaLnBrk="1" hangingPunct="1"/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Measuring 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the phase of </a:t>
            </a: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the reflected 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signal reflected </a:t>
            </a: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enables </a:t>
            </a:r>
            <a:r>
              <a:rPr lang="en-US" sz="1600" b="0" dirty="0">
                <a:solidFill>
                  <a:schemeClr val="tx1"/>
                </a:solidFill>
                <a:latin typeface="+mn-lt"/>
              </a:rPr>
              <a:t>measuring the travel time with very high accuracy. </a:t>
            </a:r>
          </a:p>
          <a:p>
            <a:pPr algn="just" eaLnBrk="1" hangingPunct="1">
              <a:buFontTx/>
              <a:buAutoNum type="arabicPeriod"/>
            </a:pPr>
            <a:endParaRPr lang="en-US" sz="1600" b="0" dirty="0">
              <a:solidFill>
                <a:schemeClr val="tx1"/>
              </a:solidFill>
              <a:latin typeface="+mn-lt"/>
              <a:cs typeface="Arial" charset="0"/>
            </a:endParaRPr>
          </a:p>
        </p:txBody>
      </p:sp>
      <p:pic>
        <p:nvPicPr>
          <p:cNvPr id="17" name="Picture 5" descr="s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948601"/>
            <a:ext cx="2887055" cy="175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4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3933056"/>
            <a:ext cx="1872208" cy="7425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3" name="Picture 9" descr="methode_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4" y="1290967"/>
            <a:ext cx="4682480" cy="549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19.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2</a:t>
            </a:r>
            <a:r>
              <a:rPr lang="en-ZA" b="1" dirty="0" smtClean="0">
                <a:solidFill>
                  <a:schemeClr val="accent1"/>
                </a:solidFill>
              </a:rPr>
              <a:t>. Sea Surface Height</a:t>
            </a:r>
            <a:endParaRPr lang="en-ZA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4278" y="1206044"/>
            <a:ext cx="43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Basic principles of satellite altimetry</a:t>
            </a:r>
            <a:endParaRPr lang="en-ZA" b="1" dirty="0"/>
          </a:p>
        </p:txBody>
      </p:sp>
      <p:sp>
        <p:nvSpPr>
          <p:cNvPr id="15" name="Rectangle 14"/>
          <p:cNvSpPr/>
          <p:nvPr/>
        </p:nvSpPr>
        <p:spPr>
          <a:xfrm>
            <a:off x="438052" y="1844824"/>
            <a:ext cx="35329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ZA" dirty="0"/>
              <a:t>The </a:t>
            </a:r>
            <a:r>
              <a:rPr lang="en-ZA" dirty="0" smtClean="0"/>
              <a:t>Sea Surface Height </a:t>
            </a:r>
            <a:r>
              <a:rPr lang="en-ZA" dirty="0"/>
              <a:t>(SSH), is the range at a given instant from </a:t>
            </a:r>
            <a:r>
              <a:rPr lang="en-ZA" b="1" dirty="0"/>
              <a:t>the sea surface to </a:t>
            </a:r>
            <a:r>
              <a:rPr lang="en-ZA" b="1" dirty="0" smtClean="0"/>
              <a:t>a reference ellipsoid</a:t>
            </a:r>
            <a:r>
              <a:rPr lang="en-ZA" dirty="0" smtClean="0"/>
              <a:t>. The </a:t>
            </a:r>
            <a:r>
              <a:rPr lang="en-ZA" dirty="0"/>
              <a:t>sea level is simply the difference between the satellite </a:t>
            </a:r>
            <a:r>
              <a:rPr lang="en-ZA" dirty="0" smtClean="0"/>
              <a:t>height S </a:t>
            </a:r>
            <a:r>
              <a:rPr lang="en-ZA" dirty="0"/>
              <a:t>and the </a:t>
            </a:r>
            <a:r>
              <a:rPr lang="en-ZA" dirty="0" err="1"/>
              <a:t>altimetric</a:t>
            </a:r>
            <a:r>
              <a:rPr lang="en-ZA" dirty="0"/>
              <a:t> </a:t>
            </a:r>
            <a:r>
              <a:rPr lang="en-ZA" dirty="0" smtClean="0"/>
              <a:t>range R: </a:t>
            </a:r>
          </a:p>
        </p:txBody>
      </p:sp>
      <p:sp>
        <p:nvSpPr>
          <p:cNvPr id="3" name="Oval 2"/>
          <p:cNvSpPr/>
          <p:nvPr/>
        </p:nvSpPr>
        <p:spPr>
          <a:xfrm>
            <a:off x="8030832" y="5373214"/>
            <a:ext cx="726190" cy="1143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/>
          <p:cNvSpPr/>
          <p:nvPr/>
        </p:nvSpPr>
        <p:spPr>
          <a:xfrm>
            <a:off x="1459924" y="4104289"/>
            <a:ext cx="1327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SSH </a:t>
            </a:r>
            <a:r>
              <a:rPr lang="en-ZA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S – R</a:t>
            </a:r>
            <a:endParaRPr lang="en-ZA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1228" y="5156420"/>
            <a:ext cx="3479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dirty="0" smtClean="0"/>
              <a:t>The SSH depends on 5 factors: geoid, ocean tides, atmospheric pressure, geostrophic circulation and ocean waves. </a:t>
            </a:r>
          </a:p>
          <a:p>
            <a:endParaRPr lang="en-ZA" dirty="0"/>
          </a:p>
        </p:txBody>
      </p:sp>
      <p:sp>
        <p:nvSpPr>
          <p:cNvPr id="17" name="Oval 16"/>
          <p:cNvSpPr/>
          <p:nvPr/>
        </p:nvSpPr>
        <p:spPr>
          <a:xfrm>
            <a:off x="6440640" y="2660373"/>
            <a:ext cx="255083" cy="253936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30179" y="4319188"/>
            <a:ext cx="3710461" cy="92605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71711" y="4411794"/>
            <a:ext cx="3856473" cy="1533298"/>
          </a:xfrm>
          <a:prstGeom prst="straightConnector1">
            <a:avLst/>
          </a:prstGeom>
          <a:ln w="254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185557" y="2712786"/>
            <a:ext cx="255083" cy="3668541"/>
          </a:xfrm>
          <a:prstGeom prst="ellipse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565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20.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2</a:t>
            </a:r>
            <a:r>
              <a:rPr lang="en-ZA" b="1" dirty="0" smtClean="0">
                <a:solidFill>
                  <a:schemeClr val="accent1"/>
                </a:solidFill>
              </a:rPr>
              <a:t>. Sea Surface Height</a:t>
            </a:r>
            <a:endParaRPr lang="en-ZA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4278" y="1206044"/>
            <a:ext cx="43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Basic principles of satellite altimetry</a:t>
            </a:r>
            <a:endParaRPr lang="en-ZA" b="1" dirty="0"/>
          </a:p>
        </p:txBody>
      </p:sp>
      <p:sp>
        <p:nvSpPr>
          <p:cNvPr id="4" name="Rectangle 3"/>
          <p:cNvSpPr/>
          <p:nvPr/>
        </p:nvSpPr>
        <p:spPr>
          <a:xfrm>
            <a:off x="827584" y="1844824"/>
            <a:ext cx="74888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ZA" dirty="0" smtClean="0"/>
              <a:t>The final SSH value takes account of such effects as:</a:t>
            </a:r>
          </a:p>
          <a:p>
            <a:pPr algn="just"/>
            <a:endParaRPr lang="en-ZA" dirty="0" smtClean="0"/>
          </a:p>
          <a:p>
            <a:pPr marL="285750" indent="-285750" algn="just">
              <a:buFontTx/>
              <a:buChar char="-"/>
            </a:pPr>
            <a:r>
              <a:rPr lang="en-ZA" dirty="0" smtClean="0"/>
              <a:t>The sea surface height which would exist without any disturbances (wind, currents, tides, etc.). </a:t>
            </a:r>
          </a:p>
          <a:p>
            <a:pPr marL="285750" indent="-285750" algn="just">
              <a:buFontTx/>
              <a:buChar char="-"/>
            </a:pPr>
            <a:endParaRPr lang="en-ZA" dirty="0"/>
          </a:p>
          <a:p>
            <a:pPr marL="285750" indent="-285750" algn="just">
              <a:buFontTx/>
              <a:buChar char="-"/>
            </a:pPr>
            <a:r>
              <a:rPr lang="en-ZA" dirty="0" smtClean="0"/>
              <a:t>The surface called the </a:t>
            </a:r>
            <a:r>
              <a:rPr lang="en-ZA" b="1" u="sng" dirty="0" smtClean="0"/>
              <a:t>geoid</a:t>
            </a:r>
            <a:r>
              <a:rPr lang="en-ZA" dirty="0" smtClean="0"/>
              <a:t>, which is due to gravity variations around the world, which are in turn due to major mass and density differences on the seafloor. </a:t>
            </a:r>
          </a:p>
          <a:p>
            <a:pPr algn="just"/>
            <a:endParaRPr lang="en-ZA" dirty="0" smtClean="0"/>
          </a:p>
          <a:p>
            <a:pPr marL="285750" indent="-285750" algn="just">
              <a:buFontTx/>
              <a:buChar char="-"/>
            </a:pPr>
            <a:r>
              <a:rPr lang="en-ZA" dirty="0" smtClean="0"/>
              <a:t>The ocean circulation, or </a:t>
            </a:r>
            <a:r>
              <a:rPr lang="en-ZA" b="1" u="sng" dirty="0" smtClean="0"/>
              <a:t>dynamic topography</a:t>
            </a:r>
            <a:r>
              <a:rPr lang="en-ZA" dirty="0" smtClean="0"/>
              <a:t>. This comprises of a permanent stationary component (permanent circulation linked to Earth's rotation, permanent winds, etc.) and a highly variable component (due to wind, seasonal variations, etc.). </a:t>
            </a:r>
          </a:p>
        </p:txBody>
      </p:sp>
    </p:spTree>
    <p:extLst>
      <p:ext uri="{BB962C8B-B14F-4D97-AF65-F5344CB8AC3E}">
        <p14:creationId xmlns:p14="http://schemas.microsoft.com/office/powerpoint/2010/main" val="259756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51169" y="424939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2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424939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WHY IS REMOTELY SENSED DATA USEFUL TO OCEANOGRAPHERS???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1219" y="1340767"/>
            <a:ext cx="851157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sz="2000" dirty="0" smtClean="0"/>
              <a:t>Ocean circulation is neither smooth nor steady but chaotic and changing rapidly in space and time</a:t>
            </a:r>
          </a:p>
          <a:p>
            <a:pPr algn="just"/>
            <a:endParaRPr lang="en-ZA" sz="2000" dirty="0"/>
          </a:p>
          <a:p>
            <a:pPr algn="just"/>
            <a:endParaRPr lang="en-ZA" sz="2000" dirty="0" smtClean="0"/>
          </a:p>
          <a:p>
            <a:pPr algn="just"/>
            <a:endParaRPr lang="en-ZA" sz="2000" dirty="0" smtClean="0"/>
          </a:p>
          <a:p>
            <a:pPr marL="285750" indent="-285750" algn="just">
              <a:buFontTx/>
              <a:buChar char="-"/>
            </a:pPr>
            <a:endParaRPr lang="en-ZA" dirty="0"/>
          </a:p>
          <a:p>
            <a:pPr marL="285750" indent="-285750" algn="just">
              <a:buFontTx/>
              <a:buChar char="-"/>
            </a:pPr>
            <a:endParaRPr lang="en-ZA" dirty="0" smtClean="0"/>
          </a:p>
          <a:p>
            <a:pPr marL="285750" indent="-285750" algn="just">
              <a:buFontTx/>
              <a:buChar char="-"/>
            </a:pPr>
            <a:endParaRPr lang="en-ZA" dirty="0"/>
          </a:p>
          <a:p>
            <a:endParaRPr lang="en-ZA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2132856"/>
            <a:ext cx="5652120" cy="365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24432" y="2525707"/>
            <a:ext cx="34683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ß"/>
            </a:pP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eg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typical SSH gradient field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south </a:t>
            </a:r>
            <a:r>
              <a:rPr lang="en-US" dirty="0">
                <a:solidFill>
                  <a:srgbClr val="FF0000"/>
                </a:solidFill>
              </a:rPr>
              <a:t>of Africa 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Observing this ocean variability from ships or buoys would be very difficult and costly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045" y="5815784"/>
            <a:ext cx="851157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sz="2000" dirty="0" smtClean="0"/>
              <a:t>Therefore satellites provide the means to sample the ocean at a high frequency on a global scale – impossible to achieve this using </a:t>
            </a:r>
            <a:r>
              <a:rPr lang="en-ZA" sz="2000" i="1" dirty="0" smtClean="0"/>
              <a:t>in situ </a:t>
            </a:r>
            <a:r>
              <a:rPr lang="en-ZA" sz="2000" dirty="0" smtClean="0"/>
              <a:t>observations</a:t>
            </a:r>
          </a:p>
          <a:p>
            <a:pPr algn="just"/>
            <a:endParaRPr lang="en-ZA" sz="2000" dirty="0"/>
          </a:p>
          <a:p>
            <a:pPr algn="just"/>
            <a:endParaRPr lang="en-ZA" sz="2000" dirty="0" smtClean="0"/>
          </a:p>
          <a:p>
            <a:pPr algn="just"/>
            <a:endParaRPr lang="en-ZA" sz="2000" dirty="0" smtClean="0"/>
          </a:p>
          <a:p>
            <a:pPr marL="285750" indent="-285750" algn="just">
              <a:buFontTx/>
              <a:buChar char="-"/>
            </a:pPr>
            <a:endParaRPr lang="en-ZA" dirty="0"/>
          </a:p>
          <a:p>
            <a:pPr marL="285750" indent="-285750" algn="just">
              <a:buFontTx/>
              <a:buChar char="-"/>
            </a:pPr>
            <a:endParaRPr lang="en-ZA" dirty="0" smtClean="0"/>
          </a:p>
          <a:p>
            <a:pPr marL="285750" indent="-285750" algn="just">
              <a:buFontTx/>
              <a:buChar char="-"/>
            </a:pPr>
            <a:endParaRPr lang="en-ZA" dirty="0"/>
          </a:p>
          <a:p>
            <a:endParaRPr lang="en-ZA" dirty="0" smtClean="0"/>
          </a:p>
        </p:txBody>
      </p:sp>
    </p:spTree>
    <p:extLst>
      <p:ext uri="{BB962C8B-B14F-4D97-AF65-F5344CB8AC3E}">
        <p14:creationId xmlns:p14="http://schemas.microsoft.com/office/powerpoint/2010/main" val="33872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27.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2</a:t>
            </a:r>
            <a:r>
              <a:rPr lang="en-ZA" b="1" dirty="0" smtClean="0">
                <a:solidFill>
                  <a:schemeClr val="accent1"/>
                </a:solidFill>
              </a:rPr>
              <a:t>. Sea Surface Height</a:t>
            </a:r>
            <a:endParaRPr lang="en-ZA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278" y="1206044"/>
            <a:ext cx="43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What can we deduce from altimetry?</a:t>
            </a:r>
            <a:endParaRPr lang="en-ZA" b="1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476947" y="1700808"/>
            <a:ext cx="861588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ZA" sz="1800" b="0" u="sng" dirty="0" smtClean="0">
                <a:solidFill>
                  <a:schemeClr val="tx1"/>
                </a:solidFill>
                <a:latin typeface="+mn-lt"/>
              </a:rPr>
              <a:t>Surface geostrophic currents:</a:t>
            </a:r>
          </a:p>
          <a:p>
            <a:pPr algn="just" eaLnBrk="1" hangingPunct="1">
              <a:spcBef>
                <a:spcPct val="50000"/>
              </a:spcBef>
            </a:pPr>
            <a:endParaRPr lang="en-ZA" sz="1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Picture 3" descr="eddy ssh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b="24077"/>
          <a:stretch>
            <a:fillRect/>
          </a:stretch>
        </p:blipFill>
        <p:spPr>
          <a:xfrm>
            <a:off x="30966" y="2093223"/>
            <a:ext cx="6341233" cy="2442090"/>
          </a:xfrm>
          <a:noFill/>
          <a:ln/>
        </p:spPr>
      </p:pic>
      <p:pic>
        <p:nvPicPr>
          <p:cNvPr id="23" name="Picture 4" descr="eddy velocities"/>
          <p:cNvPicPr>
            <a:picLocks noChangeAspect="1" noChangeArrowheads="1"/>
          </p:cNvPicPr>
          <p:nvPr/>
        </p:nvPicPr>
        <p:blipFill>
          <a:blip r:embed="rId3" cstate="print"/>
          <a:srcRect b="39462"/>
          <a:stretch>
            <a:fillRect/>
          </a:stretch>
        </p:blipFill>
        <p:spPr>
          <a:xfrm>
            <a:off x="-5950" y="4553649"/>
            <a:ext cx="6875462" cy="2304351"/>
          </a:xfrm>
          <a:prstGeom prst="rect">
            <a:avLst/>
          </a:prstGeom>
          <a:noFill/>
          <a:ln/>
        </p:spPr>
      </p:pic>
      <p:sp>
        <p:nvSpPr>
          <p:cNvPr id="2" name="TextBox 1"/>
          <p:cNvSpPr txBox="1"/>
          <p:nvPr/>
        </p:nvSpPr>
        <p:spPr>
          <a:xfrm>
            <a:off x="7255590" y="305485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SSH</a:t>
            </a:r>
            <a:endParaRPr lang="en-ZA" dirty="0"/>
          </a:p>
        </p:txBody>
      </p:sp>
      <p:sp>
        <p:nvSpPr>
          <p:cNvPr id="24" name="TextBox 23"/>
          <p:cNvSpPr txBox="1"/>
          <p:nvPr/>
        </p:nvSpPr>
        <p:spPr>
          <a:xfrm>
            <a:off x="6719722" y="5523257"/>
            <a:ext cx="171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Geostrophic Velocities</a:t>
            </a:r>
            <a:endParaRPr lang="en-ZA" dirty="0"/>
          </a:p>
        </p:txBody>
      </p:sp>
      <p:sp>
        <p:nvSpPr>
          <p:cNvPr id="3" name="Curved Left Arrow 2"/>
          <p:cNvSpPr/>
          <p:nvPr/>
        </p:nvSpPr>
        <p:spPr>
          <a:xfrm>
            <a:off x="8160507" y="3239524"/>
            <a:ext cx="828092" cy="2281634"/>
          </a:xfrm>
          <a:prstGeom prst="curvedLeftArrow">
            <a:avLst>
              <a:gd name="adj1" fmla="val 14314"/>
              <a:gd name="adj2" fmla="val 50000"/>
              <a:gd name="adj3" fmla="val 25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28.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3</a:t>
            </a:r>
            <a:r>
              <a:rPr lang="en-ZA" b="1" dirty="0" smtClean="0">
                <a:solidFill>
                  <a:schemeClr val="accent1"/>
                </a:solidFill>
              </a:rPr>
              <a:t>. Sea Surface Roughness</a:t>
            </a:r>
            <a:endParaRPr lang="en-ZA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673292" y="2014736"/>
            <a:ext cx="7712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4. Sea Surface Roughness - 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Oblique-viewing 					microwave radiometers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 </a:t>
            </a:r>
          </a:p>
        </p:txBody>
      </p:sp>
      <p:pic>
        <p:nvPicPr>
          <p:cNvPr id="20" name="Picture 5" descr="f4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79780"/>
            <a:ext cx="3662811" cy="49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nsor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5" t="60434" r="2500" b="2101"/>
          <a:stretch/>
        </p:blipFill>
        <p:spPr bwMode="auto">
          <a:xfrm>
            <a:off x="1413205" y="4365104"/>
            <a:ext cx="3005222" cy="1786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3292" y="168723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ZA" dirty="0"/>
              <a:t>The shape and intensity of the reflected radar signal depends on the sea state: a calm sea sends the signal back almost perfectly, like a flat mirror, whereas a rough sea scatters and deforms </a:t>
            </a:r>
            <a:r>
              <a:rPr lang="en-ZA" dirty="0" smtClean="0"/>
              <a:t>it.</a:t>
            </a:r>
          </a:p>
          <a:p>
            <a:pPr algn="just"/>
            <a:endParaRPr lang="en-ZA" dirty="0" smtClean="0"/>
          </a:p>
          <a:p>
            <a:pPr algn="just"/>
            <a:r>
              <a:rPr lang="en-US" b="1" dirty="0">
                <a:cs typeface="Times New Roman" pitchFamily="18" charset="0"/>
              </a:rPr>
              <a:t>Microwave </a:t>
            </a:r>
            <a:r>
              <a:rPr lang="en-US" b="1" dirty="0" err="1">
                <a:cs typeface="Times New Roman" pitchFamily="18" charset="0"/>
              </a:rPr>
              <a:t>scatterometer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is based on the principle of scattering.</a:t>
            </a:r>
          </a:p>
          <a:p>
            <a:endParaRPr lang="en-ZA" dirty="0"/>
          </a:p>
        </p:txBody>
      </p:sp>
      <p:sp>
        <p:nvSpPr>
          <p:cNvPr id="7" name="TextBox 6"/>
          <p:cNvSpPr txBox="1"/>
          <p:nvPr/>
        </p:nvSpPr>
        <p:spPr>
          <a:xfrm>
            <a:off x="606623" y="1206044"/>
            <a:ext cx="390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Basic principles of </a:t>
            </a:r>
            <a:r>
              <a:rPr lang="en-ZA" b="1" dirty="0" err="1" smtClean="0"/>
              <a:t>scatterometer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295916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29.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3</a:t>
            </a:r>
            <a:r>
              <a:rPr lang="en-ZA" b="1" dirty="0" smtClean="0">
                <a:solidFill>
                  <a:schemeClr val="accent1"/>
                </a:solidFill>
              </a:rPr>
              <a:t>. Sea Surface Roughness</a:t>
            </a:r>
            <a:endParaRPr lang="en-ZA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6623" y="1206044"/>
            <a:ext cx="390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“</a:t>
            </a:r>
            <a:r>
              <a:rPr lang="en-ZA" b="1" dirty="0" err="1" smtClean="0"/>
              <a:t>Scatterometer</a:t>
            </a:r>
            <a:r>
              <a:rPr lang="en-ZA" b="1" dirty="0" smtClean="0"/>
              <a:t>” Satellite</a:t>
            </a:r>
            <a:endParaRPr lang="en-ZA" b="1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77373" y="1790873"/>
            <a:ext cx="8077200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4650" indent="-3746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651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sz="1800" dirty="0" smtClean="0">
                <a:latin typeface="+mn-lt"/>
              </a:rPr>
              <a:t>Satellite with “</a:t>
            </a:r>
            <a:r>
              <a:rPr lang="en-US" sz="1800" dirty="0" err="1" smtClean="0">
                <a:latin typeface="+mn-lt"/>
              </a:rPr>
              <a:t>scatterometer</a:t>
            </a:r>
            <a:r>
              <a:rPr lang="en-US" sz="1800" dirty="0" smtClean="0">
                <a:latin typeface="+mn-lt"/>
              </a:rPr>
              <a:t>” sensors illuminate </a:t>
            </a:r>
            <a:r>
              <a:rPr lang="en-US" sz="1800" dirty="0">
                <a:latin typeface="+mn-lt"/>
              </a:rPr>
              <a:t>a wider part of the </a:t>
            </a:r>
            <a:r>
              <a:rPr lang="en-US" sz="1800" dirty="0" smtClean="0">
                <a:latin typeface="+mn-lt"/>
              </a:rPr>
              <a:t>ocean. </a:t>
            </a:r>
            <a:r>
              <a:rPr lang="en-GB" sz="1800" dirty="0" smtClean="0">
                <a:latin typeface="+mn-lt"/>
              </a:rPr>
              <a:t>Wind </a:t>
            </a:r>
            <a:r>
              <a:rPr lang="en-GB" sz="1800" dirty="0">
                <a:latin typeface="+mn-lt"/>
              </a:rPr>
              <a:t>vectors (wind speed and direction) at 50 km</a:t>
            </a:r>
            <a:r>
              <a:rPr lang="en-US" sz="1800" dirty="0">
                <a:latin typeface="+mn-lt"/>
              </a:rPr>
              <a:t> </a:t>
            </a:r>
            <a:r>
              <a:rPr lang="en-GB" sz="1800" dirty="0">
                <a:latin typeface="+mn-lt"/>
              </a:rPr>
              <a:t>resolution</a:t>
            </a:r>
            <a:r>
              <a:rPr lang="en-US" sz="1800" dirty="0">
                <a:latin typeface="+mn-lt"/>
              </a:rPr>
              <a:t> are obtained</a:t>
            </a:r>
            <a:r>
              <a:rPr lang="en-GB" sz="1800" dirty="0">
                <a:latin typeface="+mn-lt"/>
              </a:rPr>
              <a:t> with a separation of 25 km across a 500 km swath</a:t>
            </a:r>
            <a:r>
              <a:rPr lang="en-US" sz="1800" dirty="0">
                <a:latin typeface="+mn-lt"/>
              </a:rPr>
              <a:t> (ERS satellite)</a:t>
            </a:r>
            <a:r>
              <a:rPr lang="en-GB" sz="1800" dirty="0" smtClean="0">
                <a:latin typeface="+mn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866432"/>
            <a:ext cx="2229289" cy="32064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7373" y="2996951"/>
            <a:ext cx="4572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ZA" dirty="0" smtClean="0"/>
              <a:t>The</a:t>
            </a:r>
            <a:r>
              <a:rPr lang="en-US" dirty="0" smtClean="0"/>
              <a:t> </a:t>
            </a:r>
            <a:r>
              <a:rPr lang="en-US" b="1" dirty="0" err="1"/>
              <a:t>QuikScat</a:t>
            </a:r>
            <a:r>
              <a:rPr lang="en-US" b="1" dirty="0"/>
              <a:t> satellite</a:t>
            </a:r>
            <a:r>
              <a:rPr lang="en-US" dirty="0"/>
              <a:t>, carrying the </a:t>
            </a:r>
            <a:r>
              <a:rPr lang="en-US" b="1" dirty="0" err="1"/>
              <a:t>SeaWinds</a:t>
            </a:r>
            <a:r>
              <a:rPr lang="en-US" b="1" dirty="0"/>
              <a:t> </a:t>
            </a:r>
            <a:r>
              <a:rPr lang="en-US" dirty="0" err="1"/>
              <a:t>scatterometer</a:t>
            </a:r>
            <a:r>
              <a:rPr lang="en-US" dirty="0"/>
              <a:t>, was launched in </a:t>
            </a:r>
            <a:r>
              <a:rPr lang="en-GB" dirty="0"/>
              <a:t>July 1999, replacing the NASA </a:t>
            </a:r>
            <a:r>
              <a:rPr lang="en-GB" dirty="0" err="1"/>
              <a:t>scatterometer</a:t>
            </a:r>
            <a:r>
              <a:rPr lang="en-GB" dirty="0"/>
              <a:t> (NSCAT), which failed prematurely in June 1997 after 9.5 months in operation</a:t>
            </a:r>
            <a:r>
              <a:rPr lang="en-US" dirty="0"/>
              <a:t>. </a:t>
            </a:r>
            <a:endParaRPr lang="en-US" dirty="0" smtClean="0"/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endParaRPr lang="en-US" dirty="0"/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ZA" dirty="0" err="1" smtClean="0"/>
              <a:t>QuikSCAT</a:t>
            </a:r>
            <a:r>
              <a:rPr lang="en-ZA" dirty="0"/>
              <a:t>, however, far exceeded these design expectations and continued to operate for over a </a:t>
            </a:r>
            <a:r>
              <a:rPr lang="en-ZA" dirty="0" smtClean="0"/>
              <a:t>decade!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endParaRPr lang="en-ZA" dirty="0"/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dirty="0"/>
              <a:t>It</a:t>
            </a:r>
            <a:r>
              <a:rPr lang="en-ZA" dirty="0"/>
              <a:t>s primary mission was to measure the surface wind speed and direction over the ice-free global oceans.</a:t>
            </a:r>
            <a:endParaRPr lang="en-US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609600" y="304800"/>
            <a:ext cx="7712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itchFamily="34" charset="0"/>
              </a:rPr>
              <a:t>Sea Surface Roughness - </a:t>
            </a:r>
            <a:r>
              <a:rPr lang="en-US" b="1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Oblique-viewing 					microwave radiometers</a:t>
            </a:r>
            <a:r>
              <a:rPr lang="en-US" b="1">
                <a:solidFill>
                  <a:schemeClr val="bg1"/>
                </a:solidFill>
                <a:latin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62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30.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3</a:t>
            </a:r>
            <a:r>
              <a:rPr lang="en-ZA" b="1" dirty="0" smtClean="0">
                <a:solidFill>
                  <a:schemeClr val="accent1"/>
                </a:solidFill>
              </a:rPr>
              <a:t>. Sea Surface Roughness</a:t>
            </a:r>
            <a:endParaRPr lang="en-ZA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6623" y="1206044"/>
            <a:ext cx="390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“</a:t>
            </a:r>
            <a:r>
              <a:rPr lang="en-ZA" b="1" dirty="0" err="1" smtClean="0"/>
              <a:t>Scatterometer</a:t>
            </a:r>
            <a:r>
              <a:rPr lang="en-ZA" b="1" dirty="0" smtClean="0"/>
              <a:t>” Satellite</a:t>
            </a:r>
            <a:endParaRPr lang="en-ZA" b="1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609600" y="304800"/>
            <a:ext cx="77120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Sea Surface R</a:t>
            </a:r>
            <a:r>
              <a:rPr lang="en-US" b="1" i="1" dirty="0">
                <a:solidFill>
                  <a:schemeClr val="bg1"/>
                </a:solidFill>
                <a:latin typeface="Arial" pitchFamily="34" charset="0"/>
              </a:rPr>
              <a:t>oug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hness - 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Oblique-viewing 					microwave radiometers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512190" y="5972532"/>
            <a:ext cx="8153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cs typeface="Times New Roman" pitchFamily="18" charset="0"/>
              </a:rPr>
              <a:t>E</a:t>
            </a:r>
            <a:r>
              <a:rPr lang="en-US" dirty="0" smtClean="0">
                <a:cs typeface="Times New Roman" pitchFamily="18" charset="0"/>
              </a:rPr>
              <a:t>xample </a:t>
            </a:r>
            <a:r>
              <a:rPr lang="en-US" dirty="0">
                <a:cs typeface="Times New Roman" pitchFamily="18" charset="0"/>
              </a:rPr>
              <a:t>of wind speed over the ocean surface measured by </a:t>
            </a:r>
            <a:r>
              <a:rPr lang="en-US" dirty="0" err="1">
                <a:cs typeface="Times New Roman" pitchFamily="18" charset="0"/>
              </a:rPr>
              <a:t>QuikSCAT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scatterometer</a:t>
            </a:r>
            <a:r>
              <a:rPr lang="en-US" dirty="0">
                <a:cs typeface="Times New Roman" pitchFamily="18" charset="0"/>
              </a:rPr>
              <a:t>.</a:t>
            </a:r>
            <a:endParaRPr lang="en-US" dirty="0"/>
          </a:p>
        </p:txBody>
      </p:sp>
      <p:pic>
        <p:nvPicPr>
          <p:cNvPr id="23" name="Picture 5" descr="SeaWi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6" y="1877447"/>
            <a:ext cx="763284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7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40.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>
                <a:solidFill>
                  <a:schemeClr val="accent1"/>
                </a:solidFill>
              </a:rPr>
              <a:t>4. Ocean Colour</a:t>
            </a:r>
            <a:endParaRPr lang="en-ZA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4278" y="1206044"/>
            <a:ext cx="690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How do satellites measure the ocean colour ?</a:t>
            </a:r>
            <a:endParaRPr lang="en-ZA" b="1" dirty="0"/>
          </a:p>
        </p:txBody>
      </p:sp>
      <p:pic>
        <p:nvPicPr>
          <p:cNvPr id="11" name="Picture 2" descr="schemat1"/>
          <p:cNvPicPr>
            <a:picLocks noChangeAspect="1" noChangeArrowheads="1"/>
          </p:cNvPicPr>
          <p:nvPr/>
        </p:nvPicPr>
        <p:blipFill rotWithShape="1">
          <a:blip r:embed="rId2" cstate="print"/>
          <a:srcRect t="4426" r="5335" b="7050"/>
          <a:stretch/>
        </p:blipFill>
        <p:spPr bwMode="auto">
          <a:xfrm>
            <a:off x="1505677" y="2273883"/>
            <a:ext cx="6192688" cy="450551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4481" y="1630137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dirty="0" smtClean="0"/>
              <a:t>Satellites measure the backscattered wavelengths.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280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 smtClean="0"/>
              <a:t>42.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Properties Measured by Satellites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4279" y="83671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4</a:t>
            </a:r>
            <a:r>
              <a:rPr lang="en-ZA" b="1" dirty="0" smtClean="0">
                <a:solidFill>
                  <a:schemeClr val="accent1"/>
                </a:solidFill>
              </a:rPr>
              <a:t>. Ocean Colour</a:t>
            </a:r>
            <a:endParaRPr lang="en-ZA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967" y="139071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4278" y="1206044"/>
            <a:ext cx="690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What are the satellites that measure the ocean colour ?</a:t>
            </a:r>
            <a:endParaRPr lang="en-ZA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4278" y="1818114"/>
            <a:ext cx="40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b="1" u="sng" dirty="0" err="1" smtClean="0"/>
              <a:t>SeaStar</a:t>
            </a:r>
            <a:r>
              <a:rPr lang="en-ZA" b="1" u="sng" dirty="0" smtClean="0"/>
              <a:t> Spacecraft</a:t>
            </a:r>
            <a:r>
              <a:rPr lang="en-ZA" b="1" dirty="0" smtClean="0"/>
              <a:t>: </a:t>
            </a:r>
            <a:r>
              <a:rPr lang="en-Z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SeaWiFS</a:t>
            </a:r>
            <a:endParaRPr lang="en-ZA" dirty="0"/>
          </a:p>
        </p:txBody>
      </p:sp>
      <p:pic>
        <p:nvPicPr>
          <p:cNvPr id="21" name="Picture 7" descr="SW_swath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504" y="3090664"/>
            <a:ext cx="6426991" cy="3398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463015" y="2187446"/>
            <a:ext cx="79974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dirty="0"/>
              <a:t>The swaths overlap in high latitudes and are separated in low latitudes. Thus, each location of the ocean is observed every other day. </a:t>
            </a:r>
          </a:p>
        </p:txBody>
      </p:sp>
    </p:spTree>
    <p:extLst>
      <p:ext uri="{BB962C8B-B14F-4D97-AF65-F5344CB8AC3E}">
        <p14:creationId xmlns:p14="http://schemas.microsoft.com/office/powerpoint/2010/main" val="37607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" y="116632"/>
            <a:ext cx="9143999" cy="656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6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2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179511" y="1196752"/>
            <a:ext cx="6840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ZA" dirty="0" smtClean="0"/>
              <a:t>Sensing the Earth from afar provides us with a unique perspective of our planet i.e. global picture, but we can also have access to more detailed images of the Earth (with increasing resolution of sensors).</a:t>
            </a:r>
          </a:p>
          <a:p>
            <a:pPr algn="just"/>
            <a:endParaRPr lang="en-ZA" dirty="0" smtClean="0"/>
          </a:p>
          <a:p>
            <a:pPr marL="285750" indent="-285750" algn="just">
              <a:buFontTx/>
              <a:buChar char="-"/>
            </a:pPr>
            <a:r>
              <a:rPr lang="en-ZA" dirty="0" smtClean="0"/>
              <a:t>Ship based research is small scale – satellites can cover global scale! Scientists are able to see phenomenon otherwise not visible to us.</a:t>
            </a:r>
          </a:p>
          <a:p>
            <a:pPr algn="just"/>
            <a:endParaRPr lang="en-ZA" dirty="0" smtClean="0"/>
          </a:p>
          <a:p>
            <a:endParaRPr lang="en-ZA" dirty="0" smtClean="0"/>
          </a:p>
        </p:txBody>
      </p:sp>
      <p:sp>
        <p:nvSpPr>
          <p:cNvPr id="6" name="Rectangle 5"/>
          <p:cNvSpPr/>
          <p:nvPr/>
        </p:nvSpPr>
        <p:spPr>
          <a:xfrm>
            <a:off x="411644" y="262389"/>
            <a:ext cx="8295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So… 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 descr="weather satellite">
            <a:hlinkClick r:id="rId2" tooltip="open the full-size image in a new window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299" y="2996952"/>
            <a:ext cx="5477679" cy="385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1" y="3000027"/>
            <a:ext cx="34797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ZA" dirty="0"/>
              <a:t>From high above, we receive wide views of surface temperatures, currents, salinity, plankton blooms, winds and </a:t>
            </a:r>
            <a:r>
              <a:rPr lang="en-ZA" dirty="0" smtClean="0"/>
              <a:t>even </a:t>
            </a:r>
            <a:r>
              <a:rPr lang="en-ZA" dirty="0"/>
              <a:t>the movements of large sea </a:t>
            </a:r>
            <a:r>
              <a:rPr lang="en-ZA" dirty="0" smtClean="0"/>
              <a:t>creatures!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8124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0964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3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6" name="Rectangle 5"/>
          <p:cNvSpPr/>
          <p:nvPr/>
        </p:nvSpPr>
        <p:spPr>
          <a:xfrm>
            <a:off x="514202" y="24867"/>
            <a:ext cx="8357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What are the limitations ? 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202" y="683245"/>
            <a:ext cx="8215021" cy="347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80000"/>
              </a:lnSpc>
              <a:buFontTx/>
              <a:buChar char="-"/>
            </a:pPr>
            <a:r>
              <a:rPr lang="en-ZA" dirty="0"/>
              <a:t>Must measure through intervening atmosphere </a:t>
            </a:r>
            <a:r>
              <a:rPr lang="en-ZA" dirty="0" smtClean="0"/>
              <a:t> </a:t>
            </a:r>
            <a:r>
              <a:rPr lang="en-ZA" dirty="0" smtClean="0">
                <a:sym typeface="Wingdings" panose="05000000000000000000" pitchFamily="2" charset="2"/>
              </a:rPr>
              <a:t> </a:t>
            </a:r>
            <a:r>
              <a:rPr lang="en-ZA" dirty="0" smtClean="0"/>
              <a:t>Satellite observations are more sensitive to unfavourable meteorological conditions (i.e. cloud) than traditional oceanographic methods.</a:t>
            </a:r>
          </a:p>
          <a:p>
            <a:pPr algn="just">
              <a:lnSpc>
                <a:spcPct val="80000"/>
              </a:lnSpc>
            </a:pPr>
            <a:endParaRPr lang="en-ZA" dirty="0" smtClean="0"/>
          </a:p>
          <a:p>
            <a:pPr marL="285750" indent="-285750" algn="just">
              <a:lnSpc>
                <a:spcPct val="80000"/>
              </a:lnSpc>
              <a:buFontTx/>
              <a:buChar char="-"/>
            </a:pPr>
            <a:r>
              <a:rPr lang="en-ZA" dirty="0" smtClean="0"/>
              <a:t>The parameters measured by the satellites cannot be directly attributed to traditionally measured oceanographic characteristics. NO DEPTH!</a:t>
            </a:r>
          </a:p>
          <a:p>
            <a:pPr marL="285750" indent="-285750" algn="just">
              <a:lnSpc>
                <a:spcPct val="80000"/>
              </a:lnSpc>
              <a:buFontTx/>
              <a:buChar char="-"/>
            </a:pPr>
            <a:endParaRPr lang="en-ZA" dirty="0"/>
          </a:p>
          <a:p>
            <a:pPr marL="285750" indent="-285750">
              <a:buFontTx/>
              <a:buChar char="-"/>
            </a:pPr>
            <a:r>
              <a:rPr lang="en-ZA" dirty="0" smtClean="0"/>
              <a:t>Space</a:t>
            </a:r>
            <a:r>
              <a:rPr lang="en-ZA" dirty="0"/>
              <a:t> </a:t>
            </a:r>
            <a:r>
              <a:rPr lang="en-ZA" dirty="0" smtClean="0"/>
              <a:t>is </a:t>
            </a:r>
            <a:r>
              <a:rPr lang="en-ZA" dirty="0"/>
              <a:t>a harsh environment for acquiring measurements </a:t>
            </a:r>
            <a:endParaRPr lang="en-ZA" dirty="0" smtClean="0"/>
          </a:p>
          <a:p>
            <a:endParaRPr lang="en-ZA" dirty="0"/>
          </a:p>
          <a:p>
            <a:pPr marL="285750" indent="-285750">
              <a:buFontTx/>
              <a:buChar char="-"/>
            </a:pPr>
            <a:r>
              <a:rPr lang="en-ZA" dirty="0" smtClean="0"/>
              <a:t>Cost </a:t>
            </a:r>
            <a:r>
              <a:rPr lang="en-ZA" dirty="0"/>
              <a:t>– Satellites are also </a:t>
            </a:r>
            <a:r>
              <a:rPr lang="en-ZA" dirty="0" smtClean="0"/>
              <a:t>expensive</a:t>
            </a:r>
            <a:endParaRPr lang="en-ZA" dirty="0"/>
          </a:p>
          <a:p>
            <a:pPr marL="285750" indent="-285750">
              <a:buFontTx/>
              <a:buChar char="-"/>
            </a:pPr>
            <a:endParaRPr lang="en-ZA" dirty="0"/>
          </a:p>
          <a:p>
            <a:pPr marL="285750" indent="-285750">
              <a:buFontTx/>
              <a:buChar char="-"/>
            </a:pPr>
            <a:r>
              <a:rPr lang="en-ZA" dirty="0" smtClean="0"/>
              <a:t>Risk </a:t>
            </a:r>
            <a:r>
              <a:rPr lang="en-ZA" dirty="0"/>
              <a:t>– If satellites fail, service calls are even more expensive </a:t>
            </a:r>
            <a:endParaRPr lang="en-ZA" dirty="0" smtClean="0"/>
          </a:p>
          <a:p>
            <a:pPr algn="just">
              <a:lnSpc>
                <a:spcPct val="80000"/>
              </a:lnSpc>
            </a:pPr>
            <a:endParaRPr lang="en-ZA" dirty="0" smtClean="0"/>
          </a:p>
          <a:p>
            <a:pPr marL="285750" indent="-285750" algn="just">
              <a:lnSpc>
                <a:spcPct val="80000"/>
              </a:lnSpc>
              <a:buFontTx/>
              <a:buChar char="-"/>
            </a:pPr>
            <a:r>
              <a:rPr lang="en-ZA" dirty="0" smtClean="0"/>
              <a:t>Some parameters are very difficult to measure. </a:t>
            </a:r>
            <a:r>
              <a:rPr lang="en-ZA" dirty="0" err="1" smtClean="0"/>
              <a:t>Eg</a:t>
            </a:r>
            <a:r>
              <a:rPr lang="en-ZA" dirty="0" smtClean="0"/>
              <a:t>. Salinity only since 2011! </a:t>
            </a:r>
          </a:p>
        </p:txBody>
      </p:sp>
      <p:pic>
        <p:nvPicPr>
          <p:cNvPr id="10242" name="Picture 2" descr="http://aquarius.umaine.edu/images/aquarius_salinity.V2.0.1Jan2012-31Dec2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16" y="4154965"/>
            <a:ext cx="5959367" cy="26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76470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3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6" name="Rectangle 5"/>
          <p:cNvSpPr/>
          <p:nvPr/>
        </p:nvSpPr>
        <p:spPr>
          <a:xfrm>
            <a:off x="539551" y="188640"/>
            <a:ext cx="8357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Background: Remote sensing pioneers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7771" y="1196752"/>
            <a:ext cx="513434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ZA" dirty="0"/>
              <a:t>In 1903, Julius </a:t>
            </a:r>
            <a:r>
              <a:rPr lang="en-ZA" dirty="0" err="1"/>
              <a:t>Neubranner</a:t>
            </a:r>
            <a:r>
              <a:rPr lang="en-ZA" dirty="0"/>
              <a:t>, photography enthusiast, designed and patented a breast-mounted aerial camera for carrier pigeons </a:t>
            </a:r>
            <a:endParaRPr lang="en-ZA" dirty="0" smtClean="0"/>
          </a:p>
          <a:p>
            <a:pPr algn="just"/>
            <a:endParaRPr lang="en-ZA" dirty="0"/>
          </a:p>
          <a:p>
            <a:pPr algn="just"/>
            <a:r>
              <a:rPr lang="en-ZA" dirty="0" smtClean="0"/>
              <a:t>Weighing </a:t>
            </a:r>
            <a:r>
              <a:rPr lang="en-ZA" dirty="0"/>
              <a:t>only 70 grams the camera took automatic exposures at 30-second intervals along the flight line flown by a pigeon. </a:t>
            </a:r>
            <a:endParaRPr lang="en-ZA" dirty="0" smtClean="0"/>
          </a:p>
          <a:p>
            <a:pPr algn="just"/>
            <a:endParaRPr lang="en-ZA" dirty="0" smtClean="0"/>
          </a:p>
          <a:p>
            <a:pPr algn="just"/>
            <a:r>
              <a:rPr lang="en-ZA" dirty="0" smtClean="0"/>
              <a:t>Although </a:t>
            </a:r>
            <a:r>
              <a:rPr lang="en-ZA" dirty="0"/>
              <a:t>faster than balloons they were not always reliable in following their flight paths.</a:t>
            </a:r>
          </a:p>
          <a:p>
            <a:pPr algn="just">
              <a:lnSpc>
                <a:spcPct val="80000"/>
              </a:lnSpc>
            </a:pPr>
            <a:endParaRPr lang="en-ZA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3" y="4105511"/>
            <a:ext cx="5400559" cy="256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57" y="1412776"/>
            <a:ext cx="303808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06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4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2" name="Rectangle 1"/>
          <p:cNvSpPr/>
          <p:nvPr/>
        </p:nvSpPr>
        <p:spPr>
          <a:xfrm>
            <a:off x="-47856" y="646073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What satellite products are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oceanographers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interested in?</a:t>
            </a:r>
            <a:endParaRPr lang="en-GB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19888" y="2276872"/>
            <a:ext cx="460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ZA" sz="2400" dirty="0" smtClean="0"/>
              <a:t>Sea Surface Temperatures (SST)</a:t>
            </a:r>
          </a:p>
          <a:p>
            <a:endParaRPr lang="en-ZA" sz="2400" dirty="0" smtClean="0"/>
          </a:p>
          <a:p>
            <a:pPr marL="285750" indent="-285750">
              <a:buFontTx/>
              <a:buChar char="-"/>
            </a:pPr>
            <a:r>
              <a:rPr lang="en-ZA" sz="2400" dirty="0" smtClean="0"/>
              <a:t>Currents</a:t>
            </a:r>
          </a:p>
          <a:p>
            <a:pPr marL="285750" indent="-285750">
              <a:buFontTx/>
              <a:buChar char="-"/>
            </a:pPr>
            <a:endParaRPr lang="en-ZA" sz="2400" dirty="0"/>
          </a:p>
          <a:p>
            <a:pPr marL="285750" indent="-285750">
              <a:buFontTx/>
              <a:buChar char="-"/>
            </a:pPr>
            <a:r>
              <a:rPr lang="en-ZA" sz="2400" dirty="0"/>
              <a:t>Wind and </a:t>
            </a:r>
            <a:r>
              <a:rPr lang="en-ZA" sz="2400" dirty="0" smtClean="0"/>
              <a:t>Waves</a:t>
            </a:r>
          </a:p>
          <a:p>
            <a:endParaRPr lang="en-ZA" sz="2400" dirty="0" smtClean="0"/>
          </a:p>
          <a:p>
            <a:pPr marL="285750" indent="-285750">
              <a:buFontTx/>
              <a:buChar char="-"/>
            </a:pPr>
            <a:r>
              <a:rPr lang="en-ZA" sz="2400" dirty="0" smtClean="0"/>
              <a:t>Ocean Variability – i.e. eddies, meanders</a:t>
            </a:r>
          </a:p>
          <a:p>
            <a:pPr marL="285750" indent="-285750">
              <a:buFontTx/>
              <a:buChar char="-"/>
            </a:pPr>
            <a:endParaRPr lang="en-ZA" sz="2400" dirty="0" smtClean="0"/>
          </a:p>
          <a:p>
            <a:pPr marL="285750" indent="-285750">
              <a:buFontTx/>
              <a:buChar char="-"/>
            </a:pPr>
            <a:r>
              <a:rPr lang="en-ZA" sz="2400" dirty="0" smtClean="0"/>
              <a:t>Ocean colour (productivity)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19371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5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Remote Sensing via Satellites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998347"/>
            <a:ext cx="2448272" cy="17804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3529" y="836712"/>
            <a:ext cx="180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>
                <a:solidFill>
                  <a:schemeClr val="accent1"/>
                </a:solidFill>
              </a:rPr>
              <a:t>1. Definition</a:t>
            </a:r>
            <a:endParaRPr lang="en-ZA" dirty="0"/>
          </a:p>
        </p:txBody>
      </p:sp>
      <p:sp>
        <p:nvSpPr>
          <p:cNvPr id="2" name="Rectangle 1"/>
          <p:cNvSpPr/>
          <p:nvPr/>
        </p:nvSpPr>
        <p:spPr>
          <a:xfrm>
            <a:off x="683568" y="13407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ZA" dirty="0"/>
              <a:t>All sensors employed on ocean-observing satellites use </a:t>
            </a:r>
            <a:r>
              <a:rPr lang="en-ZA" b="1" dirty="0"/>
              <a:t>electromagnetic</a:t>
            </a:r>
            <a:r>
              <a:rPr lang="en-ZA" dirty="0"/>
              <a:t> (EM) </a:t>
            </a:r>
            <a:r>
              <a:rPr lang="en-ZA" b="1" dirty="0"/>
              <a:t>radiation</a:t>
            </a:r>
            <a:r>
              <a:rPr lang="en-ZA" dirty="0"/>
              <a:t> to view the sea. The source varies depending on the sensor </a:t>
            </a:r>
            <a:r>
              <a:rPr lang="en-ZA" dirty="0" smtClean="0"/>
              <a:t>characteristics:</a:t>
            </a:r>
            <a:endParaRPr lang="en-ZA" dirty="0"/>
          </a:p>
        </p:txBody>
      </p:sp>
      <p:pic>
        <p:nvPicPr>
          <p:cNvPr id="11266" name="Picture 2" descr="http://zebu.uoregon.edu/~imamura/122/images/electromagnetic-spectr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0" y="2908446"/>
            <a:ext cx="5402004" cy="37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32791" y="6467758"/>
            <a:ext cx="360040" cy="360040"/>
          </a:xfrm>
          <a:prstGeom prst="ellipse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8754573" y="6516973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5</a:t>
            </a:r>
            <a:r>
              <a:rPr lang="en-ZA" sz="1100" dirty="0" smtClean="0"/>
              <a:t>.</a:t>
            </a:r>
            <a:endParaRPr lang="en-ZA" sz="11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Remote Sensing via Satellites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1746" y="620688"/>
            <a:ext cx="861106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ZA" dirty="0" smtClean="0"/>
              <a:t>Most systems rely on the </a:t>
            </a:r>
            <a:r>
              <a:rPr lang="en-ZA" b="1" dirty="0" smtClean="0"/>
              <a:t>sun</a:t>
            </a:r>
            <a:r>
              <a:rPr lang="en-ZA" dirty="0" smtClean="0"/>
              <a:t> to generate EM energy needed to image ocean surfaces. These systems are called </a:t>
            </a:r>
            <a:r>
              <a:rPr lang="en-ZA" b="1" dirty="0" smtClean="0">
                <a:solidFill>
                  <a:schemeClr val="tx2">
                    <a:lumMod val="75000"/>
                  </a:schemeClr>
                </a:solidFill>
              </a:rPr>
              <a:t>passive sensors</a:t>
            </a:r>
            <a:r>
              <a:rPr lang="en-ZA" dirty="0" smtClean="0"/>
              <a:t>. </a:t>
            </a:r>
          </a:p>
          <a:p>
            <a:pPr marL="285750" indent="-285750" algn="just">
              <a:buFontTx/>
              <a:buChar char="-"/>
            </a:pPr>
            <a:endParaRPr lang="en-ZA" dirty="0"/>
          </a:p>
          <a:p>
            <a:pPr marL="285750" indent="-285750" algn="just">
              <a:buFontTx/>
              <a:buChar char="-"/>
            </a:pPr>
            <a:endParaRPr lang="en-ZA" dirty="0" smtClean="0"/>
          </a:p>
          <a:p>
            <a:pPr algn="just"/>
            <a:endParaRPr lang="en-ZA" dirty="0" smtClean="0"/>
          </a:p>
          <a:p>
            <a:pPr algn="just"/>
            <a:endParaRPr lang="en-ZA" dirty="0"/>
          </a:p>
          <a:p>
            <a:pPr marL="285750" indent="-285750" algn="just">
              <a:buFontTx/>
              <a:buChar char="-"/>
            </a:pPr>
            <a:endParaRPr lang="en-ZA" dirty="0"/>
          </a:p>
          <a:p>
            <a:pPr algn="just"/>
            <a:r>
              <a:rPr lang="en-ZA" sz="1600" dirty="0" smtClean="0"/>
              <a:t>Only works when the target is illuminated by the sun, thus limiting visible light sensors on satellites from being used during a night time pass. </a:t>
            </a:r>
            <a:endParaRPr lang="en-ZA" sz="1600" dirty="0"/>
          </a:p>
          <a:p>
            <a:pPr algn="just"/>
            <a:endParaRPr lang="en-ZA" sz="1600" dirty="0" smtClean="0"/>
          </a:p>
          <a:p>
            <a:pPr algn="just"/>
            <a:r>
              <a:rPr lang="en-ZA" sz="1600" dirty="0" smtClean="0"/>
              <a:t>The amount of solar radiation present at polar latitudes is often insufficient for visible light sensors, limiting the use of passive detectors to </a:t>
            </a:r>
            <a:r>
              <a:rPr lang="en-ZA" sz="1600" b="1" dirty="0" smtClean="0"/>
              <a:t>lower latitudes</a:t>
            </a:r>
            <a:r>
              <a:rPr lang="en-ZA" sz="1600" dirty="0" smtClean="0"/>
              <a:t>. </a:t>
            </a:r>
          </a:p>
          <a:p>
            <a:pPr algn="just"/>
            <a:r>
              <a:rPr lang="en-ZA" sz="1600" b="1" dirty="0" smtClean="0"/>
              <a:t>Clouds, dust, smoke</a:t>
            </a:r>
            <a:r>
              <a:rPr lang="en-ZA" sz="1600" dirty="0" smtClean="0"/>
              <a:t>, and other particles in the atmosphere </a:t>
            </a:r>
            <a:r>
              <a:rPr lang="en-ZA" sz="1600" dirty="0"/>
              <a:t>can block reflected energy from reaching a sensor</a:t>
            </a:r>
            <a:r>
              <a:rPr lang="en-ZA" sz="1600" dirty="0" smtClean="0"/>
              <a:t>.</a:t>
            </a:r>
          </a:p>
          <a:p>
            <a:pPr algn="just"/>
            <a:endParaRPr lang="en-ZA" sz="1600" dirty="0"/>
          </a:p>
          <a:p>
            <a:pPr algn="just"/>
            <a:endParaRPr lang="en-ZA" sz="1600" dirty="0" smtClean="0"/>
          </a:p>
          <a:p>
            <a:pPr algn="just"/>
            <a:endParaRPr lang="en-ZA" sz="1600" dirty="0" smtClean="0"/>
          </a:p>
          <a:p>
            <a:pPr lvl="1" algn="just"/>
            <a:endParaRPr lang="en-ZA" dirty="0" smtClean="0"/>
          </a:p>
          <a:p>
            <a:pPr lvl="1" algn="just"/>
            <a:endParaRPr lang="en-ZA" dirty="0"/>
          </a:p>
          <a:p>
            <a:pPr algn="just"/>
            <a:endParaRPr lang="en-ZA" dirty="0" smtClean="0"/>
          </a:p>
          <a:p>
            <a:pPr marL="285750" indent="-285750" algn="just">
              <a:buFontTx/>
              <a:buChar char="-"/>
            </a:pPr>
            <a:r>
              <a:rPr lang="en-ZA" dirty="0" smtClean="0"/>
              <a:t>Other sensors generate their own EM energy, called </a:t>
            </a:r>
            <a:r>
              <a:rPr lang="en-ZA" b="1" dirty="0" smtClean="0">
                <a:solidFill>
                  <a:schemeClr val="tx2">
                    <a:lumMod val="75000"/>
                  </a:schemeClr>
                </a:solidFill>
              </a:rPr>
              <a:t>active sensors</a:t>
            </a:r>
            <a:r>
              <a:rPr lang="en-ZA" dirty="0" smtClean="0"/>
              <a:t>, transmits that energy in a certain direction and record the portion reflected back by features within the signal path, i.e. radar</a:t>
            </a:r>
            <a:r>
              <a:rPr lang="en-ZA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3765948" y="4509120"/>
            <a:ext cx="288032" cy="1440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/>
          <p:cNvSpPr/>
          <p:nvPr/>
        </p:nvSpPr>
        <p:spPr>
          <a:xfrm>
            <a:off x="4206380" y="4509120"/>
            <a:ext cx="288032" cy="1440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/>
          <p:cNvSpPr/>
          <p:nvPr/>
        </p:nvSpPr>
        <p:spPr>
          <a:xfrm>
            <a:off x="4058536" y="4519972"/>
            <a:ext cx="144016" cy="1223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Freeform 13"/>
          <p:cNvSpPr/>
          <p:nvPr/>
        </p:nvSpPr>
        <p:spPr>
          <a:xfrm>
            <a:off x="2717804" y="5396531"/>
            <a:ext cx="2825480" cy="129777"/>
          </a:xfrm>
          <a:custGeom>
            <a:avLst/>
            <a:gdLst>
              <a:gd name="connsiteX0" fmla="*/ 0 w 3698543"/>
              <a:gd name="connsiteY0" fmla="*/ 191069 h 259553"/>
              <a:gd name="connsiteX1" fmla="*/ 95534 w 3698543"/>
              <a:gd name="connsiteY1" fmla="*/ 177421 h 259553"/>
              <a:gd name="connsiteX2" fmla="*/ 177421 w 3698543"/>
              <a:gd name="connsiteY2" fmla="*/ 150125 h 259553"/>
              <a:gd name="connsiteX3" fmla="*/ 218364 w 3698543"/>
              <a:gd name="connsiteY3" fmla="*/ 136478 h 259553"/>
              <a:gd name="connsiteX4" fmla="*/ 327546 w 3698543"/>
              <a:gd name="connsiteY4" fmla="*/ 191069 h 259553"/>
              <a:gd name="connsiteX5" fmla="*/ 409433 w 3698543"/>
              <a:gd name="connsiteY5" fmla="*/ 245660 h 259553"/>
              <a:gd name="connsiteX6" fmla="*/ 532263 w 3698543"/>
              <a:gd name="connsiteY6" fmla="*/ 177421 h 259553"/>
              <a:gd name="connsiteX7" fmla="*/ 559558 w 3698543"/>
              <a:gd name="connsiteY7" fmla="*/ 136478 h 259553"/>
              <a:gd name="connsiteX8" fmla="*/ 682388 w 3698543"/>
              <a:gd name="connsiteY8" fmla="*/ 150125 h 259553"/>
              <a:gd name="connsiteX9" fmla="*/ 736979 w 3698543"/>
              <a:gd name="connsiteY9" fmla="*/ 218364 h 259553"/>
              <a:gd name="connsiteX10" fmla="*/ 777923 w 3698543"/>
              <a:gd name="connsiteY10" fmla="*/ 259308 h 259553"/>
              <a:gd name="connsiteX11" fmla="*/ 914400 w 3698543"/>
              <a:gd name="connsiteY11" fmla="*/ 232012 h 259553"/>
              <a:gd name="connsiteX12" fmla="*/ 955343 w 3698543"/>
              <a:gd name="connsiteY12" fmla="*/ 204716 h 259553"/>
              <a:gd name="connsiteX13" fmla="*/ 982639 w 3698543"/>
              <a:gd name="connsiteY13" fmla="*/ 163773 h 259553"/>
              <a:gd name="connsiteX14" fmla="*/ 1064525 w 3698543"/>
              <a:gd name="connsiteY14" fmla="*/ 122830 h 259553"/>
              <a:gd name="connsiteX15" fmla="*/ 1160060 w 3698543"/>
              <a:gd name="connsiteY15" fmla="*/ 150125 h 259553"/>
              <a:gd name="connsiteX16" fmla="*/ 1255594 w 3698543"/>
              <a:gd name="connsiteY16" fmla="*/ 204716 h 259553"/>
              <a:gd name="connsiteX17" fmla="*/ 1282890 w 3698543"/>
              <a:gd name="connsiteY17" fmla="*/ 245660 h 259553"/>
              <a:gd name="connsiteX18" fmla="*/ 1569493 w 3698543"/>
              <a:gd name="connsiteY18" fmla="*/ 245660 h 259553"/>
              <a:gd name="connsiteX19" fmla="*/ 1624084 w 3698543"/>
              <a:gd name="connsiteY19" fmla="*/ 163773 h 259553"/>
              <a:gd name="connsiteX20" fmla="*/ 1651379 w 3698543"/>
              <a:gd name="connsiteY20" fmla="*/ 122830 h 259553"/>
              <a:gd name="connsiteX21" fmla="*/ 1692323 w 3698543"/>
              <a:gd name="connsiteY21" fmla="*/ 109182 h 259553"/>
              <a:gd name="connsiteX22" fmla="*/ 1733266 w 3698543"/>
              <a:gd name="connsiteY22" fmla="*/ 81887 h 259553"/>
              <a:gd name="connsiteX23" fmla="*/ 1787857 w 3698543"/>
              <a:gd name="connsiteY23" fmla="*/ 68239 h 259553"/>
              <a:gd name="connsiteX24" fmla="*/ 1924334 w 3698543"/>
              <a:gd name="connsiteY24" fmla="*/ 81887 h 259553"/>
              <a:gd name="connsiteX25" fmla="*/ 2006221 w 3698543"/>
              <a:gd name="connsiteY25" fmla="*/ 136478 h 259553"/>
              <a:gd name="connsiteX26" fmla="*/ 2047164 w 3698543"/>
              <a:gd name="connsiteY26" fmla="*/ 150125 h 259553"/>
              <a:gd name="connsiteX27" fmla="*/ 2251881 w 3698543"/>
              <a:gd name="connsiteY27" fmla="*/ 136478 h 259553"/>
              <a:gd name="connsiteX28" fmla="*/ 2292824 w 3698543"/>
              <a:gd name="connsiteY28" fmla="*/ 54591 h 259553"/>
              <a:gd name="connsiteX29" fmla="*/ 2374711 w 3698543"/>
              <a:gd name="connsiteY29" fmla="*/ 0 h 259553"/>
              <a:gd name="connsiteX30" fmla="*/ 2552131 w 3698543"/>
              <a:gd name="connsiteY30" fmla="*/ 40943 h 259553"/>
              <a:gd name="connsiteX31" fmla="*/ 2579427 w 3698543"/>
              <a:gd name="connsiteY31" fmla="*/ 81887 h 259553"/>
              <a:gd name="connsiteX32" fmla="*/ 2661314 w 3698543"/>
              <a:gd name="connsiteY32" fmla="*/ 136478 h 259553"/>
              <a:gd name="connsiteX33" fmla="*/ 2797791 w 3698543"/>
              <a:gd name="connsiteY33" fmla="*/ 122830 h 259553"/>
              <a:gd name="connsiteX34" fmla="*/ 2852382 w 3698543"/>
              <a:gd name="connsiteY34" fmla="*/ 40943 h 259553"/>
              <a:gd name="connsiteX35" fmla="*/ 2879678 w 3698543"/>
              <a:gd name="connsiteY35" fmla="*/ 0 h 259553"/>
              <a:gd name="connsiteX36" fmla="*/ 3016155 w 3698543"/>
              <a:gd name="connsiteY36" fmla="*/ 13648 h 259553"/>
              <a:gd name="connsiteX37" fmla="*/ 3057099 w 3698543"/>
              <a:gd name="connsiteY37" fmla="*/ 54591 h 259553"/>
              <a:gd name="connsiteX38" fmla="*/ 3166281 w 3698543"/>
              <a:gd name="connsiteY38" fmla="*/ 81887 h 259553"/>
              <a:gd name="connsiteX39" fmla="*/ 3179928 w 3698543"/>
              <a:gd name="connsiteY39" fmla="*/ 136478 h 259553"/>
              <a:gd name="connsiteX40" fmla="*/ 3234520 w 3698543"/>
              <a:gd name="connsiteY40" fmla="*/ 163773 h 259553"/>
              <a:gd name="connsiteX41" fmla="*/ 3357349 w 3698543"/>
              <a:gd name="connsiteY41" fmla="*/ 204716 h 259553"/>
              <a:gd name="connsiteX42" fmla="*/ 3562066 w 3698543"/>
              <a:gd name="connsiteY42" fmla="*/ 204716 h 259553"/>
              <a:gd name="connsiteX43" fmla="*/ 3657600 w 3698543"/>
              <a:gd name="connsiteY43" fmla="*/ 109182 h 259553"/>
              <a:gd name="connsiteX44" fmla="*/ 3698543 w 3698543"/>
              <a:gd name="connsiteY44" fmla="*/ 109182 h 25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698543" h="259553">
                <a:moveTo>
                  <a:pt x="0" y="191069"/>
                </a:moveTo>
                <a:cubicBezTo>
                  <a:pt x="135598" y="245307"/>
                  <a:pt x="19748" y="224788"/>
                  <a:pt x="95534" y="177421"/>
                </a:cubicBezTo>
                <a:cubicBezTo>
                  <a:pt x="119933" y="162172"/>
                  <a:pt x="150125" y="159223"/>
                  <a:pt x="177421" y="150125"/>
                </a:cubicBezTo>
                <a:lnTo>
                  <a:pt x="218364" y="136478"/>
                </a:lnTo>
                <a:cubicBezTo>
                  <a:pt x="379913" y="163401"/>
                  <a:pt x="247272" y="120829"/>
                  <a:pt x="327546" y="191069"/>
                </a:cubicBezTo>
                <a:cubicBezTo>
                  <a:pt x="352234" y="212672"/>
                  <a:pt x="409433" y="245660"/>
                  <a:pt x="409433" y="245660"/>
                </a:cubicBezTo>
                <a:cubicBezTo>
                  <a:pt x="488546" y="219289"/>
                  <a:pt x="485119" y="233994"/>
                  <a:pt x="532263" y="177421"/>
                </a:cubicBezTo>
                <a:cubicBezTo>
                  <a:pt x="542764" y="164820"/>
                  <a:pt x="550460" y="150126"/>
                  <a:pt x="559558" y="136478"/>
                </a:cubicBezTo>
                <a:cubicBezTo>
                  <a:pt x="600501" y="141027"/>
                  <a:pt x="642423" y="140134"/>
                  <a:pt x="682388" y="150125"/>
                </a:cubicBezTo>
                <a:cubicBezTo>
                  <a:pt x="743432" y="165386"/>
                  <a:pt x="711012" y="179415"/>
                  <a:pt x="736979" y="218364"/>
                </a:cubicBezTo>
                <a:cubicBezTo>
                  <a:pt x="747685" y="234423"/>
                  <a:pt x="764275" y="245660"/>
                  <a:pt x="777923" y="259308"/>
                </a:cubicBezTo>
                <a:cubicBezTo>
                  <a:pt x="813130" y="254278"/>
                  <a:pt x="876288" y="251069"/>
                  <a:pt x="914400" y="232012"/>
                </a:cubicBezTo>
                <a:cubicBezTo>
                  <a:pt x="929071" y="224676"/>
                  <a:pt x="941695" y="213815"/>
                  <a:pt x="955343" y="204716"/>
                </a:cubicBezTo>
                <a:cubicBezTo>
                  <a:pt x="964442" y="191068"/>
                  <a:pt x="971041" y="175371"/>
                  <a:pt x="982639" y="163773"/>
                </a:cubicBezTo>
                <a:cubicBezTo>
                  <a:pt x="1009095" y="137317"/>
                  <a:pt x="1031226" y="133930"/>
                  <a:pt x="1064525" y="122830"/>
                </a:cubicBezTo>
                <a:cubicBezTo>
                  <a:pt x="1096370" y="131928"/>
                  <a:pt x="1128935" y="138807"/>
                  <a:pt x="1160060" y="150125"/>
                </a:cubicBezTo>
                <a:cubicBezTo>
                  <a:pt x="1198151" y="163976"/>
                  <a:pt x="1222853" y="182889"/>
                  <a:pt x="1255594" y="204716"/>
                </a:cubicBezTo>
                <a:cubicBezTo>
                  <a:pt x="1264693" y="218364"/>
                  <a:pt x="1268219" y="238324"/>
                  <a:pt x="1282890" y="245660"/>
                </a:cubicBezTo>
                <a:cubicBezTo>
                  <a:pt x="1344386" y="276408"/>
                  <a:pt x="1554286" y="246674"/>
                  <a:pt x="1569493" y="245660"/>
                </a:cubicBezTo>
                <a:lnTo>
                  <a:pt x="1624084" y="163773"/>
                </a:lnTo>
                <a:cubicBezTo>
                  <a:pt x="1633182" y="150125"/>
                  <a:pt x="1635818" y="128017"/>
                  <a:pt x="1651379" y="122830"/>
                </a:cubicBezTo>
                <a:cubicBezTo>
                  <a:pt x="1665027" y="118281"/>
                  <a:pt x="1679456" y="115616"/>
                  <a:pt x="1692323" y="109182"/>
                </a:cubicBezTo>
                <a:cubicBezTo>
                  <a:pt x="1706994" y="101847"/>
                  <a:pt x="1718190" y="88348"/>
                  <a:pt x="1733266" y="81887"/>
                </a:cubicBezTo>
                <a:cubicBezTo>
                  <a:pt x="1750506" y="74498"/>
                  <a:pt x="1769660" y="72788"/>
                  <a:pt x="1787857" y="68239"/>
                </a:cubicBezTo>
                <a:cubicBezTo>
                  <a:pt x="1833349" y="72788"/>
                  <a:pt x="1880696" y="68250"/>
                  <a:pt x="1924334" y="81887"/>
                </a:cubicBezTo>
                <a:cubicBezTo>
                  <a:pt x="1955646" y="91672"/>
                  <a:pt x="1975099" y="126105"/>
                  <a:pt x="2006221" y="136478"/>
                </a:cubicBezTo>
                <a:lnTo>
                  <a:pt x="2047164" y="150125"/>
                </a:lnTo>
                <a:cubicBezTo>
                  <a:pt x="2115403" y="145576"/>
                  <a:pt x="2185309" y="152142"/>
                  <a:pt x="2251881" y="136478"/>
                </a:cubicBezTo>
                <a:cubicBezTo>
                  <a:pt x="2284979" y="128690"/>
                  <a:pt x="2275898" y="71517"/>
                  <a:pt x="2292824" y="54591"/>
                </a:cubicBezTo>
                <a:cubicBezTo>
                  <a:pt x="2316021" y="31394"/>
                  <a:pt x="2374711" y="0"/>
                  <a:pt x="2374711" y="0"/>
                </a:cubicBezTo>
                <a:cubicBezTo>
                  <a:pt x="2445968" y="7126"/>
                  <a:pt x="2502401" y="-8787"/>
                  <a:pt x="2552131" y="40943"/>
                </a:cubicBezTo>
                <a:cubicBezTo>
                  <a:pt x="2563730" y="52542"/>
                  <a:pt x="2567083" y="71086"/>
                  <a:pt x="2579427" y="81887"/>
                </a:cubicBezTo>
                <a:cubicBezTo>
                  <a:pt x="2604115" y="103489"/>
                  <a:pt x="2661314" y="136478"/>
                  <a:pt x="2661314" y="136478"/>
                </a:cubicBezTo>
                <a:cubicBezTo>
                  <a:pt x="2706806" y="131929"/>
                  <a:pt x="2754094" y="136275"/>
                  <a:pt x="2797791" y="122830"/>
                </a:cubicBezTo>
                <a:cubicBezTo>
                  <a:pt x="2843654" y="108718"/>
                  <a:pt x="2836545" y="72616"/>
                  <a:pt x="2852382" y="40943"/>
                </a:cubicBezTo>
                <a:cubicBezTo>
                  <a:pt x="2859718" y="26272"/>
                  <a:pt x="2870579" y="13648"/>
                  <a:pt x="2879678" y="0"/>
                </a:cubicBezTo>
                <a:cubicBezTo>
                  <a:pt x="2925170" y="4549"/>
                  <a:pt x="2972458" y="203"/>
                  <a:pt x="3016155" y="13648"/>
                </a:cubicBezTo>
                <a:cubicBezTo>
                  <a:pt x="3034602" y="19324"/>
                  <a:pt x="3041040" y="43885"/>
                  <a:pt x="3057099" y="54591"/>
                </a:cubicBezTo>
                <a:cubicBezTo>
                  <a:pt x="3075086" y="66582"/>
                  <a:pt x="3156436" y="79918"/>
                  <a:pt x="3166281" y="81887"/>
                </a:cubicBezTo>
                <a:cubicBezTo>
                  <a:pt x="3170830" y="100084"/>
                  <a:pt x="3167920" y="122069"/>
                  <a:pt x="3179928" y="136478"/>
                </a:cubicBezTo>
                <a:cubicBezTo>
                  <a:pt x="3192953" y="152107"/>
                  <a:pt x="3216855" y="153679"/>
                  <a:pt x="3234520" y="163773"/>
                </a:cubicBezTo>
                <a:cubicBezTo>
                  <a:pt x="3313541" y="208928"/>
                  <a:pt x="3233886" y="184140"/>
                  <a:pt x="3357349" y="204716"/>
                </a:cubicBezTo>
                <a:cubicBezTo>
                  <a:pt x="3428771" y="228523"/>
                  <a:pt x="3465790" y="246837"/>
                  <a:pt x="3562066" y="204716"/>
                </a:cubicBezTo>
                <a:cubicBezTo>
                  <a:pt x="3768978" y="114192"/>
                  <a:pt x="3522238" y="131743"/>
                  <a:pt x="3657600" y="109182"/>
                </a:cubicBezTo>
                <a:cubicBezTo>
                  <a:pt x="3671062" y="106938"/>
                  <a:pt x="3684895" y="109182"/>
                  <a:pt x="3698543" y="1091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909964" y="4695074"/>
            <a:ext cx="0" cy="72008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578099" y="1493168"/>
            <a:ext cx="3311286" cy="1017188"/>
            <a:chOff x="301746" y="1340768"/>
            <a:chExt cx="3311286" cy="1017188"/>
          </a:xfrm>
        </p:grpSpPr>
        <p:sp>
          <p:nvSpPr>
            <p:cNvPr id="24" name="Rectangle 23"/>
            <p:cNvSpPr/>
            <p:nvPr/>
          </p:nvSpPr>
          <p:spPr>
            <a:xfrm>
              <a:off x="1835696" y="1340768"/>
              <a:ext cx="288032" cy="14401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6128" y="1340768"/>
              <a:ext cx="288032" cy="14401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8" name="Oval 27"/>
            <p:cNvSpPr/>
            <p:nvPr/>
          </p:nvSpPr>
          <p:spPr>
            <a:xfrm>
              <a:off x="2128284" y="1351620"/>
              <a:ext cx="144016" cy="12231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9" name="Oval 28"/>
            <p:cNvSpPr/>
            <p:nvPr/>
          </p:nvSpPr>
          <p:spPr>
            <a:xfrm>
              <a:off x="301746" y="1351620"/>
              <a:ext cx="453830" cy="42119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755576" y="1772816"/>
              <a:ext cx="432048" cy="5040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/>
            <p:cNvSpPr/>
            <p:nvPr/>
          </p:nvSpPr>
          <p:spPr>
            <a:xfrm>
              <a:off x="787552" y="2228179"/>
              <a:ext cx="2825480" cy="129777"/>
            </a:xfrm>
            <a:custGeom>
              <a:avLst/>
              <a:gdLst>
                <a:gd name="connsiteX0" fmla="*/ 0 w 3698543"/>
                <a:gd name="connsiteY0" fmla="*/ 191069 h 259553"/>
                <a:gd name="connsiteX1" fmla="*/ 95534 w 3698543"/>
                <a:gd name="connsiteY1" fmla="*/ 177421 h 259553"/>
                <a:gd name="connsiteX2" fmla="*/ 177421 w 3698543"/>
                <a:gd name="connsiteY2" fmla="*/ 150125 h 259553"/>
                <a:gd name="connsiteX3" fmla="*/ 218364 w 3698543"/>
                <a:gd name="connsiteY3" fmla="*/ 136478 h 259553"/>
                <a:gd name="connsiteX4" fmla="*/ 327546 w 3698543"/>
                <a:gd name="connsiteY4" fmla="*/ 191069 h 259553"/>
                <a:gd name="connsiteX5" fmla="*/ 409433 w 3698543"/>
                <a:gd name="connsiteY5" fmla="*/ 245660 h 259553"/>
                <a:gd name="connsiteX6" fmla="*/ 532263 w 3698543"/>
                <a:gd name="connsiteY6" fmla="*/ 177421 h 259553"/>
                <a:gd name="connsiteX7" fmla="*/ 559558 w 3698543"/>
                <a:gd name="connsiteY7" fmla="*/ 136478 h 259553"/>
                <a:gd name="connsiteX8" fmla="*/ 682388 w 3698543"/>
                <a:gd name="connsiteY8" fmla="*/ 150125 h 259553"/>
                <a:gd name="connsiteX9" fmla="*/ 736979 w 3698543"/>
                <a:gd name="connsiteY9" fmla="*/ 218364 h 259553"/>
                <a:gd name="connsiteX10" fmla="*/ 777923 w 3698543"/>
                <a:gd name="connsiteY10" fmla="*/ 259308 h 259553"/>
                <a:gd name="connsiteX11" fmla="*/ 914400 w 3698543"/>
                <a:gd name="connsiteY11" fmla="*/ 232012 h 259553"/>
                <a:gd name="connsiteX12" fmla="*/ 955343 w 3698543"/>
                <a:gd name="connsiteY12" fmla="*/ 204716 h 259553"/>
                <a:gd name="connsiteX13" fmla="*/ 982639 w 3698543"/>
                <a:gd name="connsiteY13" fmla="*/ 163773 h 259553"/>
                <a:gd name="connsiteX14" fmla="*/ 1064525 w 3698543"/>
                <a:gd name="connsiteY14" fmla="*/ 122830 h 259553"/>
                <a:gd name="connsiteX15" fmla="*/ 1160060 w 3698543"/>
                <a:gd name="connsiteY15" fmla="*/ 150125 h 259553"/>
                <a:gd name="connsiteX16" fmla="*/ 1255594 w 3698543"/>
                <a:gd name="connsiteY16" fmla="*/ 204716 h 259553"/>
                <a:gd name="connsiteX17" fmla="*/ 1282890 w 3698543"/>
                <a:gd name="connsiteY17" fmla="*/ 245660 h 259553"/>
                <a:gd name="connsiteX18" fmla="*/ 1569493 w 3698543"/>
                <a:gd name="connsiteY18" fmla="*/ 245660 h 259553"/>
                <a:gd name="connsiteX19" fmla="*/ 1624084 w 3698543"/>
                <a:gd name="connsiteY19" fmla="*/ 163773 h 259553"/>
                <a:gd name="connsiteX20" fmla="*/ 1651379 w 3698543"/>
                <a:gd name="connsiteY20" fmla="*/ 122830 h 259553"/>
                <a:gd name="connsiteX21" fmla="*/ 1692323 w 3698543"/>
                <a:gd name="connsiteY21" fmla="*/ 109182 h 259553"/>
                <a:gd name="connsiteX22" fmla="*/ 1733266 w 3698543"/>
                <a:gd name="connsiteY22" fmla="*/ 81887 h 259553"/>
                <a:gd name="connsiteX23" fmla="*/ 1787857 w 3698543"/>
                <a:gd name="connsiteY23" fmla="*/ 68239 h 259553"/>
                <a:gd name="connsiteX24" fmla="*/ 1924334 w 3698543"/>
                <a:gd name="connsiteY24" fmla="*/ 81887 h 259553"/>
                <a:gd name="connsiteX25" fmla="*/ 2006221 w 3698543"/>
                <a:gd name="connsiteY25" fmla="*/ 136478 h 259553"/>
                <a:gd name="connsiteX26" fmla="*/ 2047164 w 3698543"/>
                <a:gd name="connsiteY26" fmla="*/ 150125 h 259553"/>
                <a:gd name="connsiteX27" fmla="*/ 2251881 w 3698543"/>
                <a:gd name="connsiteY27" fmla="*/ 136478 h 259553"/>
                <a:gd name="connsiteX28" fmla="*/ 2292824 w 3698543"/>
                <a:gd name="connsiteY28" fmla="*/ 54591 h 259553"/>
                <a:gd name="connsiteX29" fmla="*/ 2374711 w 3698543"/>
                <a:gd name="connsiteY29" fmla="*/ 0 h 259553"/>
                <a:gd name="connsiteX30" fmla="*/ 2552131 w 3698543"/>
                <a:gd name="connsiteY30" fmla="*/ 40943 h 259553"/>
                <a:gd name="connsiteX31" fmla="*/ 2579427 w 3698543"/>
                <a:gd name="connsiteY31" fmla="*/ 81887 h 259553"/>
                <a:gd name="connsiteX32" fmla="*/ 2661314 w 3698543"/>
                <a:gd name="connsiteY32" fmla="*/ 136478 h 259553"/>
                <a:gd name="connsiteX33" fmla="*/ 2797791 w 3698543"/>
                <a:gd name="connsiteY33" fmla="*/ 122830 h 259553"/>
                <a:gd name="connsiteX34" fmla="*/ 2852382 w 3698543"/>
                <a:gd name="connsiteY34" fmla="*/ 40943 h 259553"/>
                <a:gd name="connsiteX35" fmla="*/ 2879678 w 3698543"/>
                <a:gd name="connsiteY35" fmla="*/ 0 h 259553"/>
                <a:gd name="connsiteX36" fmla="*/ 3016155 w 3698543"/>
                <a:gd name="connsiteY36" fmla="*/ 13648 h 259553"/>
                <a:gd name="connsiteX37" fmla="*/ 3057099 w 3698543"/>
                <a:gd name="connsiteY37" fmla="*/ 54591 h 259553"/>
                <a:gd name="connsiteX38" fmla="*/ 3166281 w 3698543"/>
                <a:gd name="connsiteY38" fmla="*/ 81887 h 259553"/>
                <a:gd name="connsiteX39" fmla="*/ 3179928 w 3698543"/>
                <a:gd name="connsiteY39" fmla="*/ 136478 h 259553"/>
                <a:gd name="connsiteX40" fmla="*/ 3234520 w 3698543"/>
                <a:gd name="connsiteY40" fmla="*/ 163773 h 259553"/>
                <a:gd name="connsiteX41" fmla="*/ 3357349 w 3698543"/>
                <a:gd name="connsiteY41" fmla="*/ 204716 h 259553"/>
                <a:gd name="connsiteX42" fmla="*/ 3562066 w 3698543"/>
                <a:gd name="connsiteY42" fmla="*/ 204716 h 259553"/>
                <a:gd name="connsiteX43" fmla="*/ 3657600 w 3698543"/>
                <a:gd name="connsiteY43" fmla="*/ 109182 h 259553"/>
                <a:gd name="connsiteX44" fmla="*/ 3698543 w 3698543"/>
                <a:gd name="connsiteY44" fmla="*/ 109182 h 25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698543" h="259553">
                  <a:moveTo>
                    <a:pt x="0" y="191069"/>
                  </a:moveTo>
                  <a:cubicBezTo>
                    <a:pt x="135598" y="245307"/>
                    <a:pt x="19748" y="224788"/>
                    <a:pt x="95534" y="177421"/>
                  </a:cubicBezTo>
                  <a:cubicBezTo>
                    <a:pt x="119933" y="162172"/>
                    <a:pt x="150125" y="159223"/>
                    <a:pt x="177421" y="150125"/>
                  </a:cubicBezTo>
                  <a:lnTo>
                    <a:pt x="218364" y="136478"/>
                  </a:lnTo>
                  <a:cubicBezTo>
                    <a:pt x="379913" y="163401"/>
                    <a:pt x="247272" y="120829"/>
                    <a:pt x="327546" y="191069"/>
                  </a:cubicBezTo>
                  <a:cubicBezTo>
                    <a:pt x="352234" y="212672"/>
                    <a:pt x="409433" y="245660"/>
                    <a:pt x="409433" y="245660"/>
                  </a:cubicBezTo>
                  <a:cubicBezTo>
                    <a:pt x="488546" y="219289"/>
                    <a:pt x="485119" y="233994"/>
                    <a:pt x="532263" y="177421"/>
                  </a:cubicBezTo>
                  <a:cubicBezTo>
                    <a:pt x="542764" y="164820"/>
                    <a:pt x="550460" y="150126"/>
                    <a:pt x="559558" y="136478"/>
                  </a:cubicBezTo>
                  <a:cubicBezTo>
                    <a:pt x="600501" y="141027"/>
                    <a:pt x="642423" y="140134"/>
                    <a:pt x="682388" y="150125"/>
                  </a:cubicBezTo>
                  <a:cubicBezTo>
                    <a:pt x="743432" y="165386"/>
                    <a:pt x="711012" y="179415"/>
                    <a:pt x="736979" y="218364"/>
                  </a:cubicBezTo>
                  <a:cubicBezTo>
                    <a:pt x="747685" y="234423"/>
                    <a:pt x="764275" y="245660"/>
                    <a:pt x="777923" y="259308"/>
                  </a:cubicBezTo>
                  <a:cubicBezTo>
                    <a:pt x="813130" y="254278"/>
                    <a:pt x="876288" y="251069"/>
                    <a:pt x="914400" y="232012"/>
                  </a:cubicBezTo>
                  <a:cubicBezTo>
                    <a:pt x="929071" y="224676"/>
                    <a:pt x="941695" y="213815"/>
                    <a:pt x="955343" y="204716"/>
                  </a:cubicBezTo>
                  <a:cubicBezTo>
                    <a:pt x="964442" y="191068"/>
                    <a:pt x="971041" y="175371"/>
                    <a:pt x="982639" y="163773"/>
                  </a:cubicBezTo>
                  <a:cubicBezTo>
                    <a:pt x="1009095" y="137317"/>
                    <a:pt x="1031226" y="133930"/>
                    <a:pt x="1064525" y="122830"/>
                  </a:cubicBezTo>
                  <a:cubicBezTo>
                    <a:pt x="1096370" y="131928"/>
                    <a:pt x="1128935" y="138807"/>
                    <a:pt x="1160060" y="150125"/>
                  </a:cubicBezTo>
                  <a:cubicBezTo>
                    <a:pt x="1198151" y="163976"/>
                    <a:pt x="1222853" y="182889"/>
                    <a:pt x="1255594" y="204716"/>
                  </a:cubicBezTo>
                  <a:cubicBezTo>
                    <a:pt x="1264693" y="218364"/>
                    <a:pt x="1268219" y="238324"/>
                    <a:pt x="1282890" y="245660"/>
                  </a:cubicBezTo>
                  <a:cubicBezTo>
                    <a:pt x="1344386" y="276408"/>
                    <a:pt x="1554286" y="246674"/>
                    <a:pt x="1569493" y="245660"/>
                  </a:cubicBezTo>
                  <a:lnTo>
                    <a:pt x="1624084" y="163773"/>
                  </a:lnTo>
                  <a:cubicBezTo>
                    <a:pt x="1633182" y="150125"/>
                    <a:pt x="1635818" y="128017"/>
                    <a:pt x="1651379" y="122830"/>
                  </a:cubicBezTo>
                  <a:cubicBezTo>
                    <a:pt x="1665027" y="118281"/>
                    <a:pt x="1679456" y="115616"/>
                    <a:pt x="1692323" y="109182"/>
                  </a:cubicBezTo>
                  <a:cubicBezTo>
                    <a:pt x="1706994" y="101847"/>
                    <a:pt x="1718190" y="88348"/>
                    <a:pt x="1733266" y="81887"/>
                  </a:cubicBezTo>
                  <a:cubicBezTo>
                    <a:pt x="1750506" y="74498"/>
                    <a:pt x="1769660" y="72788"/>
                    <a:pt x="1787857" y="68239"/>
                  </a:cubicBezTo>
                  <a:cubicBezTo>
                    <a:pt x="1833349" y="72788"/>
                    <a:pt x="1880696" y="68250"/>
                    <a:pt x="1924334" y="81887"/>
                  </a:cubicBezTo>
                  <a:cubicBezTo>
                    <a:pt x="1955646" y="91672"/>
                    <a:pt x="1975099" y="126105"/>
                    <a:pt x="2006221" y="136478"/>
                  </a:cubicBezTo>
                  <a:lnTo>
                    <a:pt x="2047164" y="150125"/>
                  </a:lnTo>
                  <a:cubicBezTo>
                    <a:pt x="2115403" y="145576"/>
                    <a:pt x="2185309" y="152142"/>
                    <a:pt x="2251881" y="136478"/>
                  </a:cubicBezTo>
                  <a:cubicBezTo>
                    <a:pt x="2284979" y="128690"/>
                    <a:pt x="2275898" y="71517"/>
                    <a:pt x="2292824" y="54591"/>
                  </a:cubicBezTo>
                  <a:cubicBezTo>
                    <a:pt x="2316021" y="31394"/>
                    <a:pt x="2374711" y="0"/>
                    <a:pt x="2374711" y="0"/>
                  </a:cubicBezTo>
                  <a:cubicBezTo>
                    <a:pt x="2445968" y="7126"/>
                    <a:pt x="2502401" y="-8787"/>
                    <a:pt x="2552131" y="40943"/>
                  </a:cubicBezTo>
                  <a:cubicBezTo>
                    <a:pt x="2563730" y="52542"/>
                    <a:pt x="2567083" y="71086"/>
                    <a:pt x="2579427" y="81887"/>
                  </a:cubicBezTo>
                  <a:cubicBezTo>
                    <a:pt x="2604115" y="103489"/>
                    <a:pt x="2661314" y="136478"/>
                    <a:pt x="2661314" y="136478"/>
                  </a:cubicBezTo>
                  <a:cubicBezTo>
                    <a:pt x="2706806" y="131929"/>
                    <a:pt x="2754094" y="136275"/>
                    <a:pt x="2797791" y="122830"/>
                  </a:cubicBezTo>
                  <a:cubicBezTo>
                    <a:pt x="2843654" y="108718"/>
                    <a:pt x="2836545" y="72616"/>
                    <a:pt x="2852382" y="40943"/>
                  </a:cubicBezTo>
                  <a:cubicBezTo>
                    <a:pt x="2859718" y="26272"/>
                    <a:pt x="2870579" y="13648"/>
                    <a:pt x="2879678" y="0"/>
                  </a:cubicBezTo>
                  <a:cubicBezTo>
                    <a:pt x="2925170" y="4549"/>
                    <a:pt x="2972458" y="203"/>
                    <a:pt x="3016155" y="13648"/>
                  </a:cubicBezTo>
                  <a:cubicBezTo>
                    <a:pt x="3034602" y="19324"/>
                    <a:pt x="3041040" y="43885"/>
                    <a:pt x="3057099" y="54591"/>
                  </a:cubicBezTo>
                  <a:cubicBezTo>
                    <a:pt x="3075086" y="66582"/>
                    <a:pt x="3156436" y="79918"/>
                    <a:pt x="3166281" y="81887"/>
                  </a:cubicBezTo>
                  <a:cubicBezTo>
                    <a:pt x="3170830" y="100084"/>
                    <a:pt x="3167920" y="122069"/>
                    <a:pt x="3179928" y="136478"/>
                  </a:cubicBezTo>
                  <a:cubicBezTo>
                    <a:pt x="3192953" y="152107"/>
                    <a:pt x="3216855" y="153679"/>
                    <a:pt x="3234520" y="163773"/>
                  </a:cubicBezTo>
                  <a:cubicBezTo>
                    <a:pt x="3313541" y="208928"/>
                    <a:pt x="3233886" y="184140"/>
                    <a:pt x="3357349" y="204716"/>
                  </a:cubicBezTo>
                  <a:cubicBezTo>
                    <a:pt x="3428771" y="228523"/>
                    <a:pt x="3465790" y="246837"/>
                    <a:pt x="3562066" y="204716"/>
                  </a:cubicBezTo>
                  <a:cubicBezTo>
                    <a:pt x="3768978" y="114192"/>
                    <a:pt x="3522238" y="131743"/>
                    <a:pt x="3657600" y="109182"/>
                  </a:cubicBezTo>
                  <a:cubicBezTo>
                    <a:pt x="3671062" y="106938"/>
                    <a:pt x="3684895" y="109182"/>
                    <a:pt x="3698543" y="10918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1242864" y="1526722"/>
              <a:ext cx="736848" cy="72008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/>
          <p:cNvCxnSpPr/>
          <p:nvPr/>
        </p:nvCxnSpPr>
        <p:spPr>
          <a:xfrm>
            <a:off x="4234508" y="4714363"/>
            <a:ext cx="9158" cy="68216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8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1763</Words>
  <Application>Microsoft Office PowerPoint</Application>
  <PresentationFormat>On-screen Show (4:3)</PresentationFormat>
  <Paragraphs>234</Paragraphs>
  <Slides>25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Why useful? Background  Satellite products and 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Cape Town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Windows User</cp:lastModifiedBy>
  <cp:revision>73</cp:revision>
  <dcterms:created xsi:type="dcterms:W3CDTF">2014-01-14T10:27:11Z</dcterms:created>
  <dcterms:modified xsi:type="dcterms:W3CDTF">2017-01-10T05:51:36Z</dcterms:modified>
</cp:coreProperties>
</file>